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slideMasters/slideMaster17.xml" ContentType="application/vnd.openxmlformats-officedocument.presentationml.slideMaster+xml"/>
  <Override PartName="/ppt/slides/slide17.xml" ContentType="application/vnd.openxmlformats-officedocument.presentationml.slide+xml"/>
  <Override PartName="/ppt/slideMasters/slideMaster18.xml" ContentType="application/vnd.openxmlformats-officedocument.presentationml.slideMaster+xml"/>
  <Override PartName="/ppt/slides/slide18.xml" ContentType="application/vnd.openxmlformats-officedocument.presentationml.slide+xml"/>
  <Override PartName="/ppt/slideMasters/slideMaster19.xml" ContentType="application/vnd.openxmlformats-officedocument.presentationml.slideMaster+xml"/>
  <Override PartName="/ppt/slides/slide19.xml" ContentType="application/vnd.openxmlformats-officedocument.presentationml.slide+xml"/>
  <Override PartName="/ppt/slideMasters/slideMaster20.xml" ContentType="application/vnd.openxmlformats-officedocument.presentationml.slideMaster+xml"/>
  <Override PartName="/ppt/slides/slide20.xml" ContentType="application/vnd.openxmlformats-officedocument.presentationml.slide+xml"/>
  <Override PartName="/ppt/slideMasters/slideMaster21.xml" ContentType="application/vnd.openxmlformats-officedocument.presentationml.slideMaster+xml"/>
  <Override PartName="/ppt/slides/slide21.xml" ContentType="application/vnd.openxmlformats-officedocument.presentationml.slide+xml"/>
  <Override PartName="/ppt/slideMasters/slideMaster22.xml" ContentType="application/vnd.openxmlformats-officedocument.presentationml.slideMaster+xml"/>
  <Override PartName="/ppt/slides/slide22.xml" ContentType="application/vnd.openxmlformats-officedocument.presentationml.slide+xml"/>
  <Override PartName="/ppt/slideMasters/slideMaster23.xml" ContentType="application/vnd.openxmlformats-officedocument.presentationml.slideMaster+xml"/>
  <Override PartName="/ppt/slides/slide23.xml" ContentType="application/vnd.openxmlformats-officedocument.presentationml.slide+xml"/>
  <Override PartName="/ppt/slideMasters/slideMaster24.xml" ContentType="application/vnd.openxmlformats-officedocument.presentationml.slideMaster+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notesMasterIdLst>
    <p:notesMasterId r:id="rId26"/>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1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8.xml"/>
		</Relationships>
</file>

<file path=ppt/notesSlides/_rels/notesSlide1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9.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2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0.xml"/>
		</Relationships>
</file>

<file path=ppt/notesSlides/_rels/notesSlide2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1.xml"/>
		</Relationships>
</file>

<file path=ppt/notesSlides/_rels/notesSlide2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2.xml"/>
		</Relationships>
</file>

<file path=ppt/notesSlides/_rels/notesSlide2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3.xml"/>
		</Relationships>
</file>

<file path=ppt/notesSlides/_rels/notesSlide2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4.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Safeguard co-marketing guidelines, brand system v2.8. Light register. Every claim here traces to the approved brand documentation.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Option 3 (two-line stack) is the default. Safeguard cap never above 0.55 P, never below 0.30 P. Every instance links to https://safeguard.sh.</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PowerPoint cannot render a true gradient swatch through this pipeline; the chip shows the gradient midpoint #8B44F8. Use the CSS value in production.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1-2.png"/><Relationship Id="rId3" Type="http://schemas.openxmlformats.org/officeDocument/2006/relationships/image" Target="../media/image-1-3.png"/><Relationship Id="rId4" Type="http://schemas.openxmlformats.org/officeDocument/2006/relationships/slideLayout" Target="../slideLayouts/slideLayout1.xml"/><Relationship Id="rId5"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10-1.png"/><Relationship Id="rId2" Type="http://schemas.openxmlformats.org/officeDocument/2006/relationships/image" Target="../media/image-10-2.png"/><Relationship Id="rId3" Type="http://schemas.openxmlformats.org/officeDocument/2006/relationships/slideLayout" Target="../slideLayouts/slideLayout1.xml"/><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image" Target="../media/image-11-1.png"/><Relationship Id="rId2" Type="http://schemas.openxmlformats.org/officeDocument/2006/relationships/image" Target="../media/image-11-2.png"/><Relationship Id="rId3" Type="http://schemas.openxmlformats.org/officeDocument/2006/relationships/slideLayout" Target="../slideLayouts/slideLayout1.xml"/><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image" Target="../media/image-12-1.png"/><Relationship Id="rId2" Type="http://schemas.openxmlformats.org/officeDocument/2006/relationships/image" Target="../media/image-12-2.png"/><Relationship Id="rId3" Type="http://schemas.openxmlformats.org/officeDocument/2006/relationships/slideLayout" Target="../slideLayouts/slideLayout1.xml"/><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image" Target="../media/image-13-1.png"/><Relationship Id="rId2" Type="http://schemas.openxmlformats.org/officeDocument/2006/relationships/image" Target="../media/image-13-2.png"/><Relationship Id="rId3" Type="http://schemas.openxmlformats.org/officeDocument/2006/relationships/slideLayout" Target="../slideLayouts/slideLayout1.xml"/><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image" Target="../media/image-14-1.png"/><Relationship Id="rId2" Type="http://schemas.openxmlformats.org/officeDocument/2006/relationships/image" Target="../media/image-14-2.png"/><Relationship Id="rId3" Type="http://schemas.openxmlformats.org/officeDocument/2006/relationships/slideLayout" Target="../slideLayouts/slideLayout1.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image" Target="../media/image-15-1.png"/><Relationship Id="rId2" Type="http://schemas.openxmlformats.org/officeDocument/2006/relationships/image" Target="../media/image-15-2.png"/><Relationship Id="rId3" Type="http://schemas.openxmlformats.org/officeDocument/2006/relationships/image" Target="../media/image-15-3.png"/><Relationship Id="rId4" Type="http://schemas.openxmlformats.org/officeDocument/2006/relationships/slideLayout" Target="../slideLayouts/slideLayout1.xml"/><Relationship Id="rId5"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image" Target="../media/image-16-1.png"/><Relationship Id="rId2" Type="http://schemas.openxmlformats.org/officeDocument/2006/relationships/image" Target="../media/image-16-2.png"/><Relationship Id="rId3" Type="http://schemas.openxmlformats.org/officeDocument/2006/relationships/slideLayout" Target="../slideLayouts/slideLayout1.xml"/><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image" Target="../media/image-17-1.png"/><Relationship Id="rId2" Type="http://schemas.openxmlformats.org/officeDocument/2006/relationships/image" Target="../media/image-17-2.png"/><Relationship Id="rId3" Type="http://schemas.openxmlformats.org/officeDocument/2006/relationships/slideLayout" Target="../slideLayouts/slideLayout1.xml"/><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image" Target="../media/image-18-1.png"/><Relationship Id="rId2" Type="http://schemas.openxmlformats.org/officeDocument/2006/relationships/image" Target="../media/image-18-2.png"/><Relationship Id="rId3" Type="http://schemas.openxmlformats.org/officeDocument/2006/relationships/slideLayout" Target="../slideLayouts/slideLayout1.xml"/><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image" Target="../media/image-19-1.png"/><Relationship Id="rId2" Type="http://schemas.openxmlformats.org/officeDocument/2006/relationships/image" Target="../media/image-19-2.png"/><Relationship Id="rId3" Type="http://schemas.openxmlformats.org/officeDocument/2006/relationships/slideLayout" Target="../slideLayouts/slideLayout1.xml"/><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image" Target="../media/image-2-1.png"/><Relationship Id="rId2" Type="http://schemas.openxmlformats.org/officeDocument/2006/relationships/slideLayout" Target="../slideLayouts/slideLayout1.xml"/><Relationship Id="rId3"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image" Target="../media/image-20-1.png"/><Relationship Id="rId2" Type="http://schemas.openxmlformats.org/officeDocument/2006/relationships/slideLayout" Target="../slideLayouts/slideLayout1.xml"/><Relationship Id="rId3"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image" Target="../media/image-21-1.png"/><Relationship Id="rId2" Type="http://schemas.openxmlformats.org/officeDocument/2006/relationships/image" Target="../media/image-21-2.png"/><Relationship Id="rId3" Type="http://schemas.openxmlformats.org/officeDocument/2006/relationships/image" Target="../media/image-21-3.png"/><Relationship Id="rId4" Type="http://schemas.openxmlformats.org/officeDocument/2006/relationships/slideLayout" Target="../slideLayouts/slideLayout1.xml"/><Relationship Id="rId5"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image" Target="../media/image-22-1.png"/><Relationship Id="rId2" Type="http://schemas.openxmlformats.org/officeDocument/2006/relationships/image" Target="../media/image-22-2.png"/><Relationship Id="rId3" Type="http://schemas.openxmlformats.org/officeDocument/2006/relationships/image" Target="../media/image-22-2.png"/><Relationship Id="rId4" Type="http://schemas.openxmlformats.org/officeDocument/2006/relationships/image" Target="../media/image-22-4.png"/><Relationship Id="rId5" Type="http://schemas.openxmlformats.org/officeDocument/2006/relationships/image" Target="../media/image-22-4.png"/><Relationship Id="rId6" Type="http://schemas.openxmlformats.org/officeDocument/2006/relationships/image" Target="../media/image-22-4.png"/><Relationship Id="rId7" Type="http://schemas.openxmlformats.org/officeDocument/2006/relationships/image" Target="../media/image-22-4.png"/><Relationship Id="rId8" Type="http://schemas.openxmlformats.org/officeDocument/2006/relationships/image" Target="../media/image-22-4.png"/><Relationship Id="rId9" Type="http://schemas.openxmlformats.org/officeDocument/2006/relationships/image" Target="../media/image-22-4.png"/><Relationship Id="rId10" Type="http://schemas.openxmlformats.org/officeDocument/2006/relationships/slideLayout" Target="../slideLayouts/slideLayout1.xml"/><Relationship Id="rId11"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image" Target="../media/image-23-1.png"/><Relationship Id="rId2" Type="http://schemas.openxmlformats.org/officeDocument/2006/relationships/image" Target="../media/image-23-2.png"/><Relationship Id="rId3" Type="http://schemas.openxmlformats.org/officeDocument/2006/relationships/image" Target="../media/image-23-2.png"/><Relationship Id="rId4" Type="http://schemas.openxmlformats.org/officeDocument/2006/relationships/image" Target="../media/image-23-2.png"/><Relationship Id="rId5" Type="http://schemas.openxmlformats.org/officeDocument/2006/relationships/image" Target="../media/image-23-2.png"/><Relationship Id="rId6" Type="http://schemas.openxmlformats.org/officeDocument/2006/relationships/image" Target="../media/image-23-6.png"/><Relationship Id="rId7" Type="http://schemas.openxmlformats.org/officeDocument/2006/relationships/image" Target="../media/image-23-6.png"/><Relationship Id="rId8" Type="http://schemas.openxmlformats.org/officeDocument/2006/relationships/image" Target="../media/image-23-6.png"/><Relationship Id="rId9" Type="http://schemas.openxmlformats.org/officeDocument/2006/relationships/image" Target="../media/image-23-6.png"/><Relationship Id="rId10" Type="http://schemas.openxmlformats.org/officeDocument/2006/relationships/slideLayout" Target="../slideLayouts/slideLayout1.xml"/><Relationship Id="rId11"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image" Target="../media/image-24-1.png"/><Relationship Id="rId2" Type="http://schemas.openxmlformats.org/officeDocument/2006/relationships/image" Target="../media/image-24-2.png"/><Relationship Id="rId3" Type="http://schemas.openxmlformats.org/officeDocument/2006/relationships/slideLayout" Target="../slideLayouts/slideLayout1.xml"/><Relationship Id="rId4"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image" Target="../media/image-3-2.png"/><Relationship Id="rId3" Type="http://schemas.openxmlformats.org/officeDocument/2006/relationships/slideLayout" Target="../slideLayouts/slideLayout1.xml"/><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image" Target="../media/image-4-2.png"/><Relationship Id="rId3" Type="http://schemas.openxmlformats.org/officeDocument/2006/relationships/image" Target="../media/image-4-2.png"/><Relationship Id="rId4" Type="http://schemas.openxmlformats.org/officeDocument/2006/relationships/image" Target="../media/image-4-2.png"/><Relationship Id="rId5" Type="http://schemas.openxmlformats.org/officeDocument/2006/relationships/image" Target="../media/image-4-2.png"/><Relationship Id="rId6" Type="http://schemas.openxmlformats.org/officeDocument/2006/relationships/image" Target="../media/image-4-2.png"/><Relationship Id="rId7" Type="http://schemas.openxmlformats.org/officeDocument/2006/relationships/image" Target="../media/image-4-2.png"/><Relationship Id="rId8" Type="http://schemas.openxmlformats.org/officeDocument/2006/relationships/slideLayout" Target="../slideLayouts/slideLayout1.xml"/><Relationship Id="rId9"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2.png"/><Relationship Id="rId3" Type="http://schemas.openxmlformats.org/officeDocument/2006/relationships/image" Target="../media/image-5-2.png"/><Relationship Id="rId4" Type="http://schemas.openxmlformats.org/officeDocument/2006/relationships/image" Target="../media/image-5-2.png"/><Relationship Id="rId5" Type="http://schemas.openxmlformats.org/officeDocument/2006/relationships/image" Target="../media/image-5-2.png"/><Relationship Id="rId6" Type="http://schemas.openxmlformats.org/officeDocument/2006/relationships/image" Target="../media/image-5-2.png"/><Relationship Id="rId7" Type="http://schemas.openxmlformats.org/officeDocument/2006/relationships/slideLayout" Target="../slideLayouts/slideLayout1.xml"/><Relationship Id="rId8"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image-6-1.png"/><Relationship Id="rId2" Type="http://schemas.openxmlformats.org/officeDocument/2006/relationships/image" Target="../media/image-6-2.png"/><Relationship Id="rId3" Type="http://schemas.openxmlformats.org/officeDocument/2006/relationships/image" Target="../media/image-6-2.png"/><Relationship Id="rId4" Type="http://schemas.openxmlformats.org/officeDocument/2006/relationships/image" Target="../media/image-6-2.png"/><Relationship Id="rId5" Type="http://schemas.openxmlformats.org/officeDocument/2006/relationships/image" Target="../media/image-6-2.png"/><Relationship Id="rId6" Type="http://schemas.openxmlformats.org/officeDocument/2006/relationships/image" Target="../media/image-6-2.png"/><Relationship Id="rId7" Type="http://schemas.openxmlformats.org/officeDocument/2006/relationships/image" Target="../media/image-6-2.png"/><Relationship Id="rId8" Type="http://schemas.openxmlformats.org/officeDocument/2006/relationships/slideLayout" Target="../slideLayouts/slideLayout1.xml"/><Relationship Id="rId9"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image" Target="../media/image-7-1.png"/><Relationship Id="rId2" Type="http://schemas.openxmlformats.org/officeDocument/2006/relationships/image" Target="../media/image-7-2.png"/><Relationship Id="rId3" Type="http://schemas.openxmlformats.org/officeDocument/2006/relationships/image" Target="../media/image-7-2.png"/><Relationship Id="rId4" Type="http://schemas.openxmlformats.org/officeDocument/2006/relationships/image" Target="../media/image-7-2.png"/><Relationship Id="rId5" Type="http://schemas.openxmlformats.org/officeDocument/2006/relationships/image" Target="../media/image-7-2.png"/><Relationship Id="rId6" Type="http://schemas.openxmlformats.org/officeDocument/2006/relationships/image" Target="../media/image-7-2.png"/><Relationship Id="rId7" Type="http://schemas.openxmlformats.org/officeDocument/2006/relationships/image" Target="../media/image-7-2.png"/><Relationship Id="rId8" Type="http://schemas.openxmlformats.org/officeDocument/2006/relationships/slideLayout" Target="../slideLayouts/slideLayout1.xml"/><Relationship Id="rId9"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image" Target="../media/image-8-2.png"/><Relationship Id="rId3" Type="http://schemas.openxmlformats.org/officeDocument/2006/relationships/image" Target="../media/image-8-2.png"/><Relationship Id="rId4" Type="http://schemas.openxmlformats.org/officeDocument/2006/relationships/image" Target="../media/image-8-2.png"/><Relationship Id="rId5" Type="http://schemas.openxmlformats.org/officeDocument/2006/relationships/image" Target="../media/image-8-2.png"/><Relationship Id="rId6" Type="http://schemas.openxmlformats.org/officeDocument/2006/relationships/image" Target="../media/image-8-2.png"/><Relationship Id="rId7" Type="http://schemas.openxmlformats.org/officeDocument/2006/relationships/image" Target="../media/image-8-2.png"/><Relationship Id="rId8" Type="http://schemas.openxmlformats.org/officeDocument/2006/relationships/image" Target="../media/image-8-2.png"/><Relationship Id="rId9" Type="http://schemas.openxmlformats.org/officeDocument/2006/relationships/slideLayout" Target="../slideLayouts/slideLayout1.xml"/><Relationship Id="rId10"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image" Target="../media/image-9-2.png"/><Relationship Id="rId3" Type="http://schemas.openxmlformats.org/officeDocument/2006/relationships/slideLayout" Target="../slideLayouts/slideLayout1.xm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FFFF"/>
        </a:solidFill>
      </p:bgPr>
    </p:bg>
    <p:spTree>
      <p:nvGrpSpPr>
        <p:cNvPr id="1" name=""/>
        <p:cNvGrpSpPr/>
        <p:nvPr/>
      </p:nvGrpSpPr>
      <p:grpSpPr>
        <a:xfrm>
          <a:off x="0" y="0"/>
          <a:ext cx="0" cy="0"/>
          <a:chOff x="0" y="0"/>
          <a:chExt cx="0" cy="0"/>
        </a:xfrm>
      </p:grpSpPr>
      <p:pic>
        <p:nvPicPr>
          <p:cNvPr id="2" name="Image 0" descr="/home/claude/sgbrand/ppt/assets/art_horizon.png">    </p:cNvPr>
          <p:cNvPicPr>
            <a:picLocks noChangeAspect="1"/>
          </p:cNvPicPr>
          <p:nvPr/>
        </p:nvPicPr>
        <p:blipFill>
          <a:blip r:embed="rId1"/>
          <a:stretch>
            <a:fillRect/>
          </a:stretch>
        </p:blipFill>
        <p:spPr>
          <a:xfrm>
            <a:off x="0" y="3672916"/>
            <a:ext cx="12191695" cy="3047924"/>
          </a:xfrm>
          <a:prstGeom prst="rect">
            <a:avLst/>
          </a:prstGeom>
        </p:spPr>
      </p:pic>
      <p:pic>
        <p:nvPicPr>
          <p:cNvPr id="3" name="Image 1" descr="/home/claude/sgbrand/ppt/assets/l_lockup_ink.png">    </p:cNvPr>
          <p:cNvPicPr>
            <a:picLocks noChangeAspect="1"/>
          </p:cNvPicPr>
          <p:nvPr/>
        </p:nvPicPr>
        <p:blipFill>
          <a:blip r:embed="rId2"/>
          <a:stretch>
            <a:fillRect/>
          </a:stretch>
        </p:blipFill>
        <p:spPr>
          <a:xfrm>
            <a:off x="914400" y="868680"/>
            <a:ext cx="1325880" cy="288448"/>
          </a:xfrm>
          <a:prstGeom prst="rect">
            <a:avLst/>
          </a:prstGeom>
        </p:spPr>
      </p:pic>
      <p:pic>
        <p:nvPicPr>
          <p:cNvPr id="4" name="Image 2" descr="/home/claude/sgbrand/ppt/assets/h_cover.png">    </p:cNvPr>
          <p:cNvPicPr>
            <a:picLocks noChangeAspect="1"/>
          </p:cNvPicPr>
          <p:nvPr/>
        </p:nvPicPr>
        <p:blipFill>
          <a:blip r:embed="rId3"/>
          <a:stretch>
            <a:fillRect/>
          </a:stretch>
        </p:blipFill>
        <p:spPr>
          <a:xfrm>
            <a:off x="859536" y="1965960"/>
            <a:ext cx="3263205" cy="1122561"/>
          </a:xfrm>
          <a:prstGeom prst="rect">
            <a:avLst/>
          </a:prstGeom>
        </p:spPr>
      </p:pic>
      <p:sp>
        <p:nvSpPr>
          <p:cNvPr id="5" name="Text 0"/>
          <p:cNvSpPr/>
          <p:nvPr/>
        </p:nvSpPr>
        <p:spPr>
          <a:xfrm>
            <a:off x="914400" y="4041648"/>
            <a:ext cx="6400800" cy="320040"/>
          </a:xfrm>
          <a:prstGeom prst="rect">
            <a:avLst/>
          </a:prstGeom>
          <a:noFill/>
          <a:ln/>
        </p:spPr>
        <p:txBody>
          <a:bodyPr wrap="square" lIns="0" tIns="0" rIns="0" bIns="0" rtlCol="0" anchor="ctr"/>
          <a:lstStyle/>
          <a:p>
            <a:pPr indent="0" marL="0">
              <a:buNone/>
            </a:pPr>
            <a:r>
              <a:rPr lang="en-US" sz="1500" dirty="0">
                <a:solidFill>
                  <a:srgbClr val="52525B"/>
                </a:solidFill>
                <a:latin typeface="Calibri" pitchFamily="34" charset="0"/>
                <a:ea typeface="Calibri" pitchFamily="34" charset="-122"/>
                <a:cs typeface="Calibri" pitchFamily="34" charset="-120"/>
              </a:rPr>
              <a:t>Safeguard &amp; Self-Heal your software supply chain.</a:t>
            </a:r>
            <a:endParaRPr lang="en-US" sz="1500" dirty="0"/>
          </a:p>
        </p:txBody>
      </p:sp>
      <p:sp>
        <p:nvSpPr>
          <p:cNvPr id="6" name="Text 1"/>
          <p:cNvSpPr/>
          <p:nvPr/>
        </p:nvSpPr>
        <p:spPr>
          <a:xfrm>
            <a:off x="914400" y="4709160"/>
            <a:ext cx="5486400" cy="256032"/>
          </a:xfrm>
          <a:prstGeom prst="rect">
            <a:avLst/>
          </a:prstGeom>
          <a:noFill/>
          <a:ln/>
        </p:spPr>
        <p:txBody>
          <a:bodyPr wrap="square" lIns="0" tIns="0" rIns="0" bIns="0" rtlCol="0" anchor="ctr"/>
          <a:lstStyle/>
          <a:p>
            <a:pPr indent="0" marL="0">
              <a:buNone/>
            </a:pPr>
            <a:r>
              <a:rPr lang="en-US" sz="900" spc="160" kern="0" dirty="0">
                <a:solidFill>
                  <a:srgbClr val="8E8E99"/>
                </a:solidFill>
                <a:latin typeface="Consolas" pitchFamily="34" charset="0"/>
                <a:ea typeface="Consolas" pitchFamily="34" charset="-122"/>
                <a:cs typeface="Consolas" pitchFamily="34" charset="-120"/>
              </a:rPr>
              <a:t>BRAND SYSTEM v2.8  .  safeguard.sh</a:t>
            </a:r>
            <a:endParaRPr lang="en-US" sz="9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4480560" y="0"/>
            <a:ext cx="7711135" cy="6858000"/>
          </a:xfrm>
          <a:prstGeom prst="rect">
            <a:avLst/>
          </a:prstGeom>
          <a:solidFill>
            <a:srgbClr val="FAFAFA"/>
          </a:solidFill>
          <a:ln/>
        </p:spPr>
      </p:sp>
      <p:sp>
        <p:nvSpPr>
          <p:cNvPr id="3" name="Shape 1"/>
          <p:cNvSpPr/>
          <p:nvPr/>
        </p:nvSpPr>
        <p:spPr>
          <a:xfrm>
            <a:off x="4480560" y="0"/>
            <a:ext cx="0" cy="6858000"/>
          </a:xfrm>
          <a:prstGeom prst="line">
            <a:avLst/>
          </a:prstGeom>
          <a:noFill/>
          <a:ln w="9525">
            <a:solidFill>
              <a:srgbClr val="E4E4E7"/>
            </a:solidFill>
            <a:prstDash val="solid"/>
          </a:ln>
        </p:spPr>
      </p:sp>
      <p:sp>
        <p:nvSpPr>
          <p:cNvPr id="4" name="Text 2"/>
          <p:cNvSpPr/>
          <p:nvPr/>
        </p:nvSpPr>
        <p:spPr>
          <a:xfrm>
            <a:off x="914400" y="800100"/>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LOGO</a:t>
            </a:r>
            <a:endParaRPr lang="en-US" sz="850" dirty="0"/>
          </a:p>
        </p:txBody>
      </p:sp>
      <p:pic>
        <p:nvPicPr>
          <p:cNvPr id="5" name="Image 0" descr="/home/claude/sgbrand/ppt/assets/h_mono.png">    </p:cNvPr>
          <p:cNvPicPr>
            <a:picLocks noChangeAspect="1"/>
          </p:cNvPicPr>
          <p:nvPr/>
        </p:nvPicPr>
        <p:blipFill>
          <a:blip r:embed="rId1"/>
          <a:stretch>
            <a:fillRect/>
          </a:stretch>
        </p:blipFill>
        <p:spPr>
          <a:xfrm>
            <a:off x="877824" y="1110996"/>
            <a:ext cx="1565672" cy="683617"/>
          </a:xfrm>
          <a:prstGeom prst="rect">
            <a:avLst/>
          </a:prstGeom>
        </p:spPr>
      </p:pic>
      <p:sp>
        <p:nvSpPr>
          <p:cNvPr id="6" name="Text 3"/>
          <p:cNvSpPr/>
          <p:nvPr/>
        </p:nvSpPr>
        <p:spPr>
          <a:xfrm>
            <a:off x="914400" y="2105509"/>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The master mark: a bold “S” in #F1F1F1 on a clean rounded Iris #7033FF tile. No border, no shadow, no gradient.</a:t>
            </a:r>
            <a:endParaRPr lang="en-US" sz="1150" dirty="0"/>
          </a:p>
        </p:txBody>
      </p:sp>
      <p:sp>
        <p:nvSpPr>
          <p:cNvPr id="7" name="Text 4"/>
          <p:cNvSpPr/>
          <p:nvPr/>
        </p:nvSpPr>
        <p:spPr>
          <a:xfrm>
            <a:off x="914400" y="2875510"/>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This is the favicon, app icon, and avatar. The tile corner radius is fixed at 208/1080 of the tile size. Ink and white flat variants exist for mono and print runs.</a:t>
            </a:r>
            <a:endParaRPr lang="en-US" sz="1150" dirty="0"/>
          </a:p>
        </p:txBody>
      </p:sp>
      <p:sp>
        <p:nvSpPr>
          <p:cNvPr id="8" name="Text 5"/>
          <p:cNvSpPr/>
          <p:nvPr/>
        </p:nvSpPr>
        <p:spPr>
          <a:xfrm>
            <a:off x="914400" y="3841218"/>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There is no bare-S mark as a standalone logo.</a:t>
            </a:r>
            <a:endParaRPr lang="en-US" sz="1150" dirty="0"/>
          </a:p>
        </p:txBody>
      </p:sp>
      <p:sp>
        <p:nvSpPr>
          <p:cNvPr id="9" name="Text 6"/>
          <p:cNvSpPr/>
          <p:nvPr/>
        </p:nvSpPr>
        <p:spPr>
          <a:xfrm>
            <a:off x="914400" y="5097780"/>
            <a:ext cx="3200400" cy="731520"/>
          </a:xfrm>
          <a:prstGeom prst="rect">
            <a:avLst/>
          </a:prstGeom>
          <a:noFill/>
          <a:ln/>
        </p:spPr>
        <p:txBody>
          <a:bodyPr wrap="square" lIns="0" tIns="0" rIns="0" bIns="0" rtlCol="0" anchor="ctr"/>
          <a:lstStyle/>
          <a:p>
            <a:pPr indent="0" marL="0">
              <a:lnSpc>
                <a:spcPts val="1200"/>
              </a:lnSpc>
              <a:buNone/>
            </a:pPr>
            <a:r>
              <a:rPr lang="en-US" sz="800" dirty="0">
                <a:solidFill>
                  <a:srgbClr val="8E8E99"/>
                </a:solidFill>
                <a:latin typeface="Consolas" pitchFamily="34" charset="0"/>
                <a:ea typeface="Consolas" pitchFamily="34" charset="-122"/>
                <a:cs typeface="Consolas" pitchFamily="34" charset="-120"/>
              </a:rPr>
              <a:t>safeguard-monogram.svg  .  -ink  .  -white</a:t>
            </a:r>
            <a:endParaRPr lang="en-US" sz="800" dirty="0"/>
          </a:p>
          <a:p>
            <a:pPr indent="0" marL="0">
              <a:lnSpc>
                <a:spcPts val="1200"/>
              </a:lnSpc>
              <a:buNone/>
            </a:pPr>
            <a:r>
              <a:rPr lang="en-US" sz="800" dirty="0">
                <a:solidFill>
                  <a:srgbClr val="8E8E99"/>
                </a:solidFill>
                <a:latin typeface="Consolas" pitchFamily="34" charset="0"/>
                <a:ea typeface="Consolas" pitchFamily="34" charset="-122"/>
                <a:cs typeface="Consolas" pitchFamily="34" charset="-120"/>
              </a:rPr>
              <a:t>Minimum 16 px tall / 5 mm</a:t>
            </a:r>
            <a:endParaRPr lang="en-US" sz="800" dirty="0"/>
          </a:p>
        </p:txBody>
      </p:sp>
      <p:pic>
        <p:nvPicPr>
          <p:cNvPr id="10" name="Image 1" descr="/home/claude/sgbrand/ppt/assets/p_mono.png">    </p:cNvPr>
          <p:cNvPicPr>
            <a:picLocks noChangeAspect="1"/>
          </p:cNvPicPr>
          <p:nvPr/>
        </p:nvPicPr>
        <p:blipFill>
          <a:blip r:embed="rId2"/>
          <a:stretch>
            <a:fillRect/>
          </a:stretch>
        </p:blipFill>
        <p:spPr>
          <a:xfrm>
            <a:off x="4480560" y="1829"/>
            <a:ext cx="7711135" cy="6854342"/>
          </a:xfrm>
          <a:prstGeom prst="rect">
            <a:avLst/>
          </a:prstGeom>
        </p:spPr>
      </p:pic>
      <p:sp>
        <p:nvSpPr>
          <p:cNvPr id="11" name="Text 7"/>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12" name="Text 8"/>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10</a:t>
            </a:r>
            <a:endParaRPr lang="en-US" sz="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4480560" y="0"/>
            <a:ext cx="7711135" cy="6858000"/>
          </a:xfrm>
          <a:prstGeom prst="rect">
            <a:avLst/>
          </a:prstGeom>
          <a:solidFill>
            <a:srgbClr val="FAFAFA"/>
          </a:solidFill>
          <a:ln/>
        </p:spPr>
      </p:sp>
      <p:sp>
        <p:nvSpPr>
          <p:cNvPr id="3" name="Shape 1"/>
          <p:cNvSpPr/>
          <p:nvPr/>
        </p:nvSpPr>
        <p:spPr>
          <a:xfrm>
            <a:off x="4480560" y="0"/>
            <a:ext cx="0" cy="6858000"/>
          </a:xfrm>
          <a:prstGeom prst="line">
            <a:avLst/>
          </a:prstGeom>
          <a:noFill/>
          <a:ln w="9525">
            <a:solidFill>
              <a:srgbClr val="E4E4E7"/>
            </a:solidFill>
            <a:prstDash val="solid"/>
          </a:ln>
        </p:spPr>
      </p:sp>
      <p:sp>
        <p:nvSpPr>
          <p:cNvPr id="4" name="Text 2"/>
          <p:cNvSpPr/>
          <p:nvPr/>
        </p:nvSpPr>
        <p:spPr>
          <a:xfrm>
            <a:off x="914400" y="800100"/>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LOGO</a:t>
            </a:r>
            <a:endParaRPr lang="en-US" sz="850" dirty="0"/>
          </a:p>
        </p:txBody>
      </p:sp>
      <p:pic>
        <p:nvPicPr>
          <p:cNvPr id="5" name="Image 0" descr="/home/claude/sgbrand/ppt/assets/h_word.png">    </p:cNvPr>
          <p:cNvPicPr>
            <a:picLocks noChangeAspect="1"/>
          </p:cNvPicPr>
          <p:nvPr/>
        </p:nvPicPr>
        <p:blipFill>
          <a:blip r:embed="rId1"/>
          <a:stretch>
            <a:fillRect/>
          </a:stretch>
        </p:blipFill>
        <p:spPr>
          <a:xfrm>
            <a:off x="877824" y="1110996"/>
            <a:ext cx="1520825" cy="683617"/>
          </a:xfrm>
          <a:prstGeom prst="rect">
            <a:avLst/>
          </a:prstGeom>
        </p:spPr>
      </p:pic>
      <p:sp>
        <p:nvSpPr>
          <p:cNvPr id="6" name="Text 3"/>
          <p:cNvSpPr/>
          <p:nvPr/>
        </p:nvSpPr>
        <p:spPr>
          <a:xfrm>
            <a:off x="914400" y="2105509"/>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“Safeguard” set in the supplied SemiBold lettering (624 x 126 artwork, cap height 98.432).</a:t>
            </a:r>
            <a:endParaRPr lang="en-US" sz="1150" dirty="0"/>
          </a:p>
        </p:txBody>
      </p:sp>
      <p:sp>
        <p:nvSpPr>
          <p:cNvPr id="7" name="Text 4"/>
          <p:cNvSpPr/>
          <p:nvPr/>
        </p:nvSpPr>
        <p:spPr>
          <a:xfrm>
            <a:off x="914400" y="2679803"/>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Allowed in Iris, ink, or white, solid color only, never a gradient. Never re-set it in another typeface, weight, or casing.</a:t>
            </a:r>
            <a:endParaRPr lang="en-US" sz="1150" dirty="0"/>
          </a:p>
        </p:txBody>
      </p:sp>
      <p:sp>
        <p:nvSpPr>
          <p:cNvPr id="8" name="Text 5"/>
          <p:cNvSpPr/>
          <p:nvPr/>
        </p:nvSpPr>
        <p:spPr>
          <a:xfrm>
            <a:off x="914400" y="5097780"/>
            <a:ext cx="3200400" cy="731520"/>
          </a:xfrm>
          <a:prstGeom prst="rect">
            <a:avLst/>
          </a:prstGeom>
          <a:noFill/>
          <a:ln/>
        </p:spPr>
        <p:txBody>
          <a:bodyPr wrap="square" lIns="0" tIns="0" rIns="0" bIns="0" rtlCol="0" anchor="ctr"/>
          <a:lstStyle/>
          <a:p>
            <a:pPr indent="0" marL="0">
              <a:lnSpc>
                <a:spcPts val="1200"/>
              </a:lnSpc>
              <a:buNone/>
            </a:pPr>
            <a:r>
              <a:rPr lang="en-US" sz="800" dirty="0">
                <a:solidFill>
                  <a:srgbClr val="8E8E99"/>
                </a:solidFill>
                <a:latin typeface="Consolas" pitchFamily="34" charset="0"/>
                <a:ea typeface="Consolas" pitchFamily="34" charset="-122"/>
                <a:cs typeface="Consolas" pitchFamily="34" charset="-120"/>
              </a:rPr>
              <a:t>safeguard-wordmark-iris.svg  .  -ink  .  -white</a:t>
            </a:r>
            <a:endParaRPr lang="en-US" sz="800" dirty="0"/>
          </a:p>
          <a:p>
            <a:pPr indent="0" marL="0">
              <a:lnSpc>
                <a:spcPts val="1200"/>
              </a:lnSpc>
              <a:buNone/>
            </a:pPr>
            <a:r>
              <a:rPr lang="en-US" sz="800" dirty="0">
                <a:solidFill>
                  <a:srgbClr val="8E8E99"/>
                </a:solidFill>
                <a:latin typeface="Consolas" pitchFamily="34" charset="0"/>
                <a:ea typeface="Consolas" pitchFamily="34" charset="-122"/>
                <a:cs typeface="Consolas" pitchFamily="34" charset="-120"/>
              </a:rPr>
              <a:t>Minimum 90 px wide / 24 mm</a:t>
            </a:r>
            <a:endParaRPr lang="en-US" sz="800" dirty="0"/>
          </a:p>
        </p:txBody>
      </p:sp>
      <p:pic>
        <p:nvPicPr>
          <p:cNvPr id="9" name="Image 1" descr="/home/claude/sgbrand/ppt/assets/p_word.png">    </p:cNvPr>
          <p:cNvPicPr>
            <a:picLocks noChangeAspect="1"/>
          </p:cNvPicPr>
          <p:nvPr/>
        </p:nvPicPr>
        <p:blipFill>
          <a:blip r:embed="rId2"/>
          <a:stretch>
            <a:fillRect/>
          </a:stretch>
        </p:blipFill>
        <p:spPr>
          <a:xfrm>
            <a:off x="4480560" y="1829"/>
            <a:ext cx="7711135" cy="6854342"/>
          </a:xfrm>
          <a:prstGeom prst="rect">
            <a:avLst/>
          </a:prstGeom>
        </p:spPr>
      </p:pic>
      <p:sp>
        <p:nvSpPr>
          <p:cNvPr id="10" name="Text 6"/>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11" name="Text 7"/>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11</a:t>
            </a:r>
            <a:endParaRPr lang="en-US" sz="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4480560" y="0"/>
            <a:ext cx="7711135" cy="6858000"/>
          </a:xfrm>
          <a:prstGeom prst="rect">
            <a:avLst/>
          </a:prstGeom>
          <a:solidFill>
            <a:srgbClr val="FAFAFA"/>
          </a:solidFill>
          <a:ln/>
        </p:spPr>
      </p:sp>
      <p:sp>
        <p:nvSpPr>
          <p:cNvPr id="3" name="Shape 1"/>
          <p:cNvSpPr/>
          <p:nvPr/>
        </p:nvSpPr>
        <p:spPr>
          <a:xfrm>
            <a:off x="4480560" y="0"/>
            <a:ext cx="0" cy="6858000"/>
          </a:xfrm>
          <a:prstGeom prst="line">
            <a:avLst/>
          </a:prstGeom>
          <a:noFill/>
          <a:ln w="9525">
            <a:solidFill>
              <a:srgbClr val="E4E4E7"/>
            </a:solidFill>
            <a:prstDash val="solid"/>
          </a:ln>
        </p:spPr>
      </p:sp>
      <p:sp>
        <p:nvSpPr>
          <p:cNvPr id="4" name="Text 2"/>
          <p:cNvSpPr/>
          <p:nvPr/>
        </p:nvSpPr>
        <p:spPr>
          <a:xfrm>
            <a:off x="914400" y="800100"/>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LOGO</a:t>
            </a:r>
            <a:endParaRPr lang="en-US" sz="850" dirty="0"/>
          </a:p>
        </p:txBody>
      </p:sp>
      <p:pic>
        <p:nvPicPr>
          <p:cNvPr id="5" name="Image 0" descr="/home/claude/sgbrand/ppt/assets/h_lock.png">    </p:cNvPr>
          <p:cNvPicPr>
            <a:picLocks noChangeAspect="1"/>
          </p:cNvPicPr>
          <p:nvPr/>
        </p:nvPicPr>
        <p:blipFill>
          <a:blip r:embed="rId1"/>
          <a:stretch>
            <a:fillRect/>
          </a:stretch>
        </p:blipFill>
        <p:spPr>
          <a:xfrm>
            <a:off x="877824" y="1110996"/>
            <a:ext cx="1520825" cy="683617"/>
          </a:xfrm>
          <a:prstGeom prst="rect">
            <a:avLst/>
          </a:prstGeom>
        </p:spPr>
      </p:pic>
      <p:sp>
        <p:nvSpPr>
          <p:cNvPr id="6" name="Text 3"/>
          <p:cNvSpPr/>
          <p:nvPr/>
        </p:nvSpPr>
        <p:spPr>
          <a:xfrm>
            <a:off x="914400" y="2105509"/>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For headers and co-branding, the monogram sits left of the wordmark. This is the two logos combined, not a third mark.</a:t>
            </a:r>
            <a:endParaRPr lang="en-US" sz="1150" dirty="0"/>
          </a:p>
        </p:txBody>
      </p:sp>
      <p:sp>
        <p:nvSpPr>
          <p:cNvPr id="7" name="Text 4"/>
          <p:cNvSpPr/>
          <p:nvPr/>
        </p:nvSpPr>
        <p:spPr>
          <a:xfrm>
            <a:off x="914400" y="2875510"/>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With mark height H as the unit: wordmark cap height 0.62 H, gap 0.34 H, wordmark cap-center aligned to mark center. The lockup is 5.0 H x 1.0 H.</a:t>
            </a:r>
            <a:endParaRPr lang="en-US" sz="1150" dirty="0"/>
          </a:p>
        </p:txBody>
      </p:sp>
      <p:sp>
        <p:nvSpPr>
          <p:cNvPr id="8" name="Text 5"/>
          <p:cNvSpPr/>
          <p:nvPr/>
        </p:nvSpPr>
        <p:spPr>
          <a:xfrm>
            <a:off x="914400" y="3841218"/>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Wordmark ink on light, white on dark. The tile stays Iris.</a:t>
            </a:r>
            <a:endParaRPr lang="en-US" sz="1150" dirty="0"/>
          </a:p>
        </p:txBody>
      </p:sp>
      <p:sp>
        <p:nvSpPr>
          <p:cNvPr id="9" name="Text 6"/>
          <p:cNvSpPr/>
          <p:nvPr/>
        </p:nvSpPr>
        <p:spPr>
          <a:xfrm>
            <a:off x="914400" y="5097780"/>
            <a:ext cx="3200400" cy="731520"/>
          </a:xfrm>
          <a:prstGeom prst="rect">
            <a:avLst/>
          </a:prstGeom>
          <a:noFill/>
          <a:ln/>
        </p:spPr>
        <p:txBody>
          <a:bodyPr wrap="square" lIns="0" tIns="0" rIns="0" bIns="0" rtlCol="0" anchor="ctr"/>
          <a:lstStyle/>
          <a:p>
            <a:pPr indent="0" marL="0">
              <a:lnSpc>
                <a:spcPts val="1200"/>
              </a:lnSpc>
              <a:buNone/>
            </a:pPr>
            <a:r>
              <a:rPr lang="en-US" sz="800" dirty="0">
                <a:solidFill>
                  <a:srgbClr val="8E8E99"/>
                </a:solidFill>
                <a:latin typeface="Consolas" pitchFamily="34" charset="0"/>
                <a:ea typeface="Consolas" pitchFamily="34" charset="-122"/>
                <a:cs typeface="Consolas" pitchFamily="34" charset="-120"/>
              </a:rPr>
              <a:t>safeguard-lockup-ink.svg  .  -white</a:t>
            </a:r>
            <a:endParaRPr lang="en-US" sz="800" dirty="0"/>
          </a:p>
          <a:p>
            <a:pPr indent="0" marL="0">
              <a:lnSpc>
                <a:spcPts val="1200"/>
              </a:lnSpc>
              <a:buNone/>
            </a:pPr>
            <a:r>
              <a:rPr lang="en-US" sz="800" dirty="0">
                <a:solidFill>
                  <a:srgbClr val="8E8E99"/>
                </a:solidFill>
                <a:latin typeface="Consolas" pitchFamily="34" charset="0"/>
                <a:ea typeface="Consolas" pitchFamily="34" charset="-122"/>
                <a:cs typeface="Consolas" pitchFamily="34" charset="-120"/>
              </a:rPr>
              <a:t>Minimum 120 px wide / 30 mm</a:t>
            </a:r>
            <a:endParaRPr lang="en-US" sz="800" dirty="0"/>
          </a:p>
        </p:txBody>
      </p:sp>
      <p:pic>
        <p:nvPicPr>
          <p:cNvPr id="10" name="Image 1" descr="/home/claude/sgbrand/ppt/assets/p_lock.png">    </p:cNvPr>
          <p:cNvPicPr>
            <a:picLocks noChangeAspect="1"/>
          </p:cNvPicPr>
          <p:nvPr/>
        </p:nvPicPr>
        <p:blipFill>
          <a:blip r:embed="rId2"/>
          <a:stretch>
            <a:fillRect/>
          </a:stretch>
        </p:blipFill>
        <p:spPr>
          <a:xfrm>
            <a:off x="4480560" y="1829"/>
            <a:ext cx="7711135" cy="6854342"/>
          </a:xfrm>
          <a:prstGeom prst="rect">
            <a:avLst/>
          </a:prstGeom>
        </p:spPr>
      </p:pic>
      <p:sp>
        <p:nvSpPr>
          <p:cNvPr id="11" name="Text 7"/>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12" name="Text 8"/>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12</a:t>
            </a:r>
            <a:endParaRPr lang="en-US" sz="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4480560" y="0"/>
            <a:ext cx="7711135" cy="6858000"/>
          </a:xfrm>
          <a:prstGeom prst="rect">
            <a:avLst/>
          </a:prstGeom>
          <a:solidFill>
            <a:srgbClr val="FAFAFA"/>
          </a:solidFill>
          <a:ln/>
        </p:spPr>
      </p:sp>
      <p:sp>
        <p:nvSpPr>
          <p:cNvPr id="3" name="Shape 1"/>
          <p:cNvSpPr/>
          <p:nvPr/>
        </p:nvSpPr>
        <p:spPr>
          <a:xfrm>
            <a:off x="4480560" y="0"/>
            <a:ext cx="0" cy="6858000"/>
          </a:xfrm>
          <a:prstGeom prst="line">
            <a:avLst/>
          </a:prstGeom>
          <a:noFill/>
          <a:ln w="9525">
            <a:solidFill>
              <a:srgbClr val="E4E4E7"/>
            </a:solidFill>
            <a:prstDash val="solid"/>
          </a:ln>
        </p:spPr>
      </p:sp>
      <p:sp>
        <p:nvSpPr>
          <p:cNvPr id="4" name="Text 2"/>
          <p:cNvSpPr/>
          <p:nvPr/>
        </p:nvSpPr>
        <p:spPr>
          <a:xfrm>
            <a:off x="914400" y="800100"/>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LOGO</a:t>
            </a:r>
            <a:endParaRPr lang="en-US" sz="850" dirty="0"/>
          </a:p>
        </p:txBody>
      </p:sp>
      <p:pic>
        <p:nvPicPr>
          <p:cNvPr id="5" name="Image 0" descr="/home/claude/sgbrand/ppt/assets/h_plock.png">    </p:cNvPr>
          <p:cNvPicPr>
            <a:picLocks noChangeAspect="1"/>
          </p:cNvPicPr>
          <p:nvPr/>
        </p:nvPicPr>
        <p:blipFill>
          <a:blip r:embed="rId1"/>
          <a:stretch>
            <a:fillRect/>
          </a:stretch>
        </p:blipFill>
        <p:spPr>
          <a:xfrm>
            <a:off x="877824" y="1110996"/>
            <a:ext cx="1108770" cy="683617"/>
          </a:xfrm>
          <a:prstGeom prst="rect">
            <a:avLst/>
          </a:prstGeom>
        </p:spPr>
      </p:pic>
      <p:sp>
        <p:nvSpPr>
          <p:cNvPr id="6" name="Text 3"/>
          <p:cNvSpPr/>
          <p:nvPr/>
        </p:nvSpPr>
        <p:spPr>
          <a:xfrm>
            <a:off x="914400" y="2105509"/>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For sanctioned co-marketing, the two brands sit side by side in a Safeguard x Partner arrangement.</a:t>
            </a:r>
            <a:endParaRPr lang="en-US" sz="1150" dirty="0"/>
          </a:p>
        </p:txBody>
      </p:sp>
      <p:sp>
        <p:nvSpPr>
          <p:cNvPr id="7" name="Text 4"/>
          <p:cNvSpPr/>
          <p:nvPr/>
        </p:nvSpPr>
        <p:spPr>
          <a:xfrm>
            <a:off x="914400" y="2875510"/>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Both logos carry equal optical weight, each in its own correct monochrome form, separated by a thin divider. Neither logo enters the other's clearspace.</a:t>
            </a:r>
            <a:endParaRPr lang="en-US" sz="1150" dirty="0"/>
          </a:p>
        </p:txBody>
      </p:sp>
      <p:sp>
        <p:nvSpPr>
          <p:cNvPr id="8" name="Text 5"/>
          <p:cNvSpPr/>
          <p:nvPr/>
        </p:nvSpPr>
        <p:spPr>
          <a:xfrm>
            <a:off x="914400" y="3841218"/>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Do not create a merged mark, a shared container, or a new combined logotype. The partner lockup requires written approval before it is published.</a:t>
            </a:r>
            <a:endParaRPr lang="en-US" sz="1150" dirty="0"/>
          </a:p>
        </p:txBody>
      </p:sp>
      <p:pic>
        <p:nvPicPr>
          <p:cNvPr id="9" name="Image 1" descr="/home/claude/sgbrand/ppt/assets/p_plock.png">    </p:cNvPr>
          <p:cNvPicPr>
            <a:picLocks noChangeAspect="1"/>
          </p:cNvPicPr>
          <p:nvPr/>
        </p:nvPicPr>
        <p:blipFill>
          <a:blip r:embed="rId2"/>
          <a:stretch>
            <a:fillRect/>
          </a:stretch>
        </p:blipFill>
        <p:spPr>
          <a:xfrm>
            <a:off x="4480560" y="1829"/>
            <a:ext cx="7711135" cy="6854342"/>
          </a:xfrm>
          <a:prstGeom prst="rect">
            <a:avLst/>
          </a:prstGeom>
        </p:spPr>
      </p:pic>
      <p:sp>
        <p:nvSpPr>
          <p:cNvPr id="10" name="Text 6"/>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11" name="Text 7"/>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13</a:t>
            </a:r>
            <a:endParaRPr lang="en-US" sz="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4480560" y="0"/>
            <a:ext cx="7711135" cy="6858000"/>
          </a:xfrm>
          <a:prstGeom prst="rect">
            <a:avLst/>
          </a:prstGeom>
          <a:solidFill>
            <a:srgbClr val="FAFAFA"/>
          </a:solidFill>
          <a:ln/>
        </p:spPr>
      </p:sp>
      <p:sp>
        <p:nvSpPr>
          <p:cNvPr id="3" name="Shape 1"/>
          <p:cNvSpPr/>
          <p:nvPr/>
        </p:nvSpPr>
        <p:spPr>
          <a:xfrm>
            <a:off x="4480560" y="0"/>
            <a:ext cx="0" cy="6858000"/>
          </a:xfrm>
          <a:prstGeom prst="line">
            <a:avLst/>
          </a:prstGeom>
          <a:noFill/>
          <a:ln w="9525">
            <a:solidFill>
              <a:srgbClr val="E4E4E7"/>
            </a:solidFill>
            <a:prstDash val="solid"/>
          </a:ln>
        </p:spPr>
      </p:sp>
      <p:sp>
        <p:nvSpPr>
          <p:cNvPr id="4" name="Text 2"/>
          <p:cNvSpPr/>
          <p:nvPr/>
        </p:nvSpPr>
        <p:spPr>
          <a:xfrm>
            <a:off x="914400" y="800100"/>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LOGO</a:t>
            </a:r>
            <a:endParaRPr lang="en-US" sz="850" dirty="0"/>
          </a:p>
        </p:txBody>
      </p:sp>
      <p:pic>
        <p:nvPicPr>
          <p:cNvPr id="5" name="Image 0" descr="/home/claude/sgbrand/ppt/assets/h_pby.png">    </p:cNvPr>
          <p:cNvPicPr>
            <a:picLocks noChangeAspect="1"/>
          </p:cNvPicPr>
          <p:nvPr/>
        </p:nvPicPr>
        <p:blipFill>
          <a:blip r:embed="rId1"/>
          <a:stretch>
            <a:fillRect/>
          </a:stretch>
        </p:blipFill>
        <p:spPr>
          <a:xfrm>
            <a:off x="877824" y="1110996"/>
            <a:ext cx="1691977" cy="683617"/>
          </a:xfrm>
          <a:prstGeom prst="rect">
            <a:avLst/>
          </a:prstGeom>
        </p:spPr>
      </p:pic>
      <p:sp>
        <p:nvSpPr>
          <p:cNvPr id="6" name="Text 3"/>
          <p:cNvSpPr/>
          <p:nvPr/>
        </p:nvSpPr>
        <p:spPr>
          <a:xfrm>
            <a:off x="914400" y="2105509"/>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For white-label and OEM deployments, where the interface carries the partner's brand and the engine underneath is Safeguard.</a:t>
            </a:r>
            <a:endParaRPr lang="en-US" sz="1150" dirty="0"/>
          </a:p>
        </p:txBody>
      </p:sp>
      <p:sp>
        <p:nvSpPr>
          <p:cNvPr id="7" name="Text 4"/>
          <p:cNvSpPr/>
          <p:nvPr/>
        </p:nvSpPr>
        <p:spPr>
          <a:xfrm>
            <a:off x="914400" y="2875510"/>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This is an attribution set from the wordmark, not a badge or a third mark. “Powered by” is set in Geist Medium and locked to the wordmark. The monogram tile is never included.</a:t>
            </a:r>
            <a:endParaRPr lang="en-US" sz="1150" dirty="0"/>
          </a:p>
        </p:txBody>
      </p:sp>
      <p:sp>
        <p:nvSpPr>
          <p:cNvPr id="8" name="Text 5"/>
          <p:cNvSpPr/>
          <p:nvPr/>
        </p:nvSpPr>
        <p:spPr>
          <a:xfrm>
            <a:off x="914400" y="3841218"/>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Construction, with wordmark cap height C as the unit: “Powered by” cap height 0.70 C, gap 0.45 C, shared baseline. Clearspace 0.8 C on all sides.</a:t>
            </a:r>
            <a:endParaRPr lang="en-US" sz="1150" dirty="0"/>
          </a:p>
        </p:txBody>
      </p:sp>
      <p:sp>
        <p:nvSpPr>
          <p:cNvPr id="9" name="Text 6"/>
          <p:cNvSpPr/>
          <p:nvPr/>
        </p:nvSpPr>
        <p:spPr>
          <a:xfrm>
            <a:off x="914400" y="4806926"/>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The whole attribution is one color. Ink on light, white on dark, Iris only where it clears 3:1.</a:t>
            </a:r>
            <a:endParaRPr lang="en-US" sz="1150" dirty="0"/>
          </a:p>
        </p:txBody>
      </p:sp>
      <p:sp>
        <p:nvSpPr>
          <p:cNvPr id="10" name="Text 7"/>
          <p:cNvSpPr/>
          <p:nvPr/>
        </p:nvSpPr>
        <p:spPr>
          <a:xfrm>
            <a:off x="914400" y="5097780"/>
            <a:ext cx="3200400" cy="731520"/>
          </a:xfrm>
          <a:prstGeom prst="rect">
            <a:avLst/>
          </a:prstGeom>
          <a:noFill/>
          <a:ln/>
        </p:spPr>
        <p:txBody>
          <a:bodyPr wrap="square" lIns="0" tIns="0" rIns="0" bIns="0" rtlCol="0" anchor="ctr"/>
          <a:lstStyle/>
          <a:p>
            <a:pPr indent="0" marL="0">
              <a:lnSpc>
                <a:spcPts val="1200"/>
              </a:lnSpc>
              <a:buNone/>
            </a:pPr>
            <a:r>
              <a:rPr lang="en-US" sz="800" dirty="0">
                <a:solidFill>
                  <a:srgbClr val="8E8E99"/>
                </a:solidFill>
                <a:latin typeface="Consolas" pitchFamily="34" charset="0"/>
                <a:ea typeface="Consolas" pitchFamily="34" charset="-122"/>
                <a:cs typeface="Consolas" pitchFamily="34" charset="-120"/>
              </a:rPr>
              <a:t>Min 150 px / 40 mm  .  links to https://safeguard.sh</a:t>
            </a:r>
            <a:endParaRPr lang="en-US" sz="800" dirty="0"/>
          </a:p>
          <a:p>
            <a:pPr indent="0" marL="0">
              <a:lnSpc>
                <a:spcPts val="1200"/>
              </a:lnSpc>
              <a:buNone/>
            </a:pPr>
            <a:r>
              <a:rPr lang="en-US" sz="800" dirty="0">
                <a:solidFill>
                  <a:srgbClr val="8E8E99"/>
                </a:solidFill>
                <a:latin typeface="Consolas" pitchFamily="34" charset="0"/>
                <a:ea typeface="Consolas" pitchFamily="34" charset="-122"/>
                <a:cs typeface="Consolas" pitchFamily="34" charset="-120"/>
              </a:rPr>
              <a:t>Proposed  .  pending brand sign-off</a:t>
            </a:r>
            <a:endParaRPr lang="en-US" sz="800" dirty="0"/>
          </a:p>
        </p:txBody>
      </p:sp>
      <p:pic>
        <p:nvPicPr>
          <p:cNvPr id="11" name="Image 1" descr="/home/claude/sgbrand/ppt/assets/p_pby.png">    </p:cNvPr>
          <p:cNvPicPr>
            <a:picLocks noChangeAspect="1"/>
          </p:cNvPicPr>
          <p:nvPr/>
        </p:nvPicPr>
        <p:blipFill>
          <a:blip r:embed="rId2"/>
          <a:stretch>
            <a:fillRect/>
          </a:stretch>
        </p:blipFill>
        <p:spPr>
          <a:xfrm>
            <a:off x="4480560" y="1829"/>
            <a:ext cx="7711135" cy="6854342"/>
          </a:xfrm>
          <a:prstGeom prst="rect">
            <a:avLst/>
          </a:prstGeom>
        </p:spPr>
      </p:pic>
      <p:sp>
        <p:nvSpPr>
          <p:cNvPr id="12" name="Text 8"/>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13" name="Text 9"/>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14</a:t>
            </a:r>
            <a:endParaRPr lang="en-US" sz="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914400" y="800100"/>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LOGO</a:t>
            </a:r>
            <a:endParaRPr lang="en-US" sz="850" dirty="0"/>
          </a:p>
        </p:txBody>
      </p:sp>
      <p:pic>
        <p:nvPicPr>
          <p:cNvPr id="3" name="Image 0" descr="/home/claude/sgbrand/ppt/assets/h_plocks.png">    </p:cNvPr>
          <p:cNvPicPr>
            <a:picLocks noChangeAspect="1"/>
          </p:cNvPicPr>
          <p:nvPr/>
        </p:nvPicPr>
        <p:blipFill>
          <a:blip r:embed="rId1"/>
          <a:stretch>
            <a:fillRect/>
          </a:stretch>
        </p:blipFill>
        <p:spPr>
          <a:xfrm>
            <a:off x="877824" y="1074420"/>
            <a:ext cx="5600303" cy="354509"/>
          </a:xfrm>
          <a:prstGeom prst="rect">
            <a:avLst/>
          </a:prstGeom>
        </p:spPr>
      </p:pic>
      <p:sp>
        <p:nvSpPr>
          <p:cNvPr id="4" name="Text 1"/>
          <p:cNvSpPr/>
          <p:nvPr/>
        </p:nvSpPr>
        <p:spPr>
          <a:xfrm>
            <a:off x="914400" y="1630097"/>
            <a:ext cx="9082735" cy="548640"/>
          </a:xfrm>
          <a:prstGeom prst="rect">
            <a:avLst/>
          </a:prstGeom>
          <a:noFill/>
          <a:ln/>
        </p:spPr>
        <p:txBody>
          <a:bodyPr wrap="square" lIns="0" tIns="0" rIns="0" bIns="0" rtlCol="0" anchor="ctr"/>
          <a:lstStyle/>
          <a:p>
            <a:pPr indent="0" marL="0">
              <a:lnSpc>
                <a:spcPts val="1500"/>
              </a:lnSpc>
              <a:buNone/>
            </a:pPr>
            <a:r>
              <a:rPr lang="en-US" sz="1150" dirty="0">
                <a:solidFill>
                  <a:srgbClr val="52525B"/>
                </a:solidFill>
                <a:latin typeface="Calibri" pitchFamily="34" charset="0"/>
                <a:ea typeface="Calibri" pitchFamily="34" charset="-122"/>
                <a:cs typeface="Calibri" pitchFamily="34" charset="-120"/>
              </a:rPr>
              <a:t>Three sanctioned ways to set the partner brand together with the attribution. The internal ratio never changes: “Powered by” stays at 0.70 C of the Safeguard wordmark, on a shared baseline. What changes is how subordinate the attribution sits against the partner cap height P.</a:t>
            </a:r>
            <a:endParaRPr lang="en-US" sz="1150" dirty="0"/>
          </a:p>
        </p:txBody>
      </p:sp>
      <p:pic>
        <p:nvPicPr>
          <p:cNvPr id="5" name="Image 1" descr="/home/claude/sgbrand/ppt/assets/b_plocks.png">    </p:cNvPr>
          <p:cNvPicPr>
            <a:picLocks noChangeAspect="1"/>
          </p:cNvPicPr>
          <p:nvPr/>
        </p:nvPicPr>
        <p:blipFill>
          <a:blip r:embed="rId2"/>
          <a:stretch>
            <a:fillRect/>
          </a:stretch>
        </p:blipFill>
        <p:spPr>
          <a:xfrm>
            <a:off x="914400" y="2343329"/>
            <a:ext cx="10362895" cy="2765850"/>
          </a:xfrm>
          <a:prstGeom prst="rect">
            <a:avLst/>
          </a:prstGeom>
        </p:spPr>
      </p:pic>
      <p:pic>
        <p:nvPicPr>
          <p:cNvPr id="6" name="Image 2" descr="/home/claude/sgbrand/ppt/assets/b_prules.png">    </p:cNvPr>
          <p:cNvPicPr>
            <a:picLocks noChangeAspect="1"/>
          </p:cNvPicPr>
          <p:nvPr/>
        </p:nvPicPr>
        <p:blipFill>
          <a:blip r:embed="rId3"/>
          <a:stretch>
            <a:fillRect/>
          </a:stretch>
        </p:blipFill>
        <p:spPr>
          <a:xfrm>
            <a:off x="914400" y="5365211"/>
            <a:ext cx="10362895" cy="477722"/>
          </a:xfrm>
          <a:prstGeom prst="rect">
            <a:avLst/>
          </a:prstGeom>
        </p:spPr>
      </p:pic>
      <p:sp>
        <p:nvSpPr>
          <p:cNvPr id="7" name="Text 2"/>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8" name="Text 3"/>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15</a:t>
            </a:r>
            <a:endParaRPr lang="en-US" sz="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914400" y="800100"/>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LOGO</a:t>
            </a:r>
            <a:endParaRPr lang="en-US" sz="850" dirty="0"/>
          </a:p>
        </p:txBody>
      </p:sp>
      <p:pic>
        <p:nvPicPr>
          <p:cNvPr id="3" name="Image 0" descr="/home/claude/sgbrand/ppt/assets/h_ctx.png">    </p:cNvPr>
          <p:cNvPicPr>
            <a:picLocks noChangeAspect="1"/>
          </p:cNvPicPr>
          <p:nvPr/>
        </p:nvPicPr>
        <p:blipFill>
          <a:blip r:embed="rId1"/>
          <a:stretch>
            <a:fillRect/>
          </a:stretch>
        </p:blipFill>
        <p:spPr>
          <a:xfrm>
            <a:off x="877824" y="1074420"/>
            <a:ext cx="4751189" cy="354509"/>
          </a:xfrm>
          <a:prstGeom prst="rect">
            <a:avLst/>
          </a:prstGeom>
        </p:spPr>
      </p:pic>
      <p:sp>
        <p:nvSpPr>
          <p:cNvPr id="4" name="Text 1"/>
          <p:cNvSpPr/>
          <p:nvPr/>
        </p:nvSpPr>
        <p:spPr>
          <a:xfrm>
            <a:off x="914400" y="1630097"/>
            <a:ext cx="9082735" cy="457200"/>
          </a:xfrm>
          <a:prstGeom prst="rect">
            <a:avLst/>
          </a:prstGeom>
          <a:noFill/>
          <a:ln/>
        </p:spPr>
        <p:txBody>
          <a:bodyPr wrap="square" lIns="0" tIns="0" rIns="0" bIns="0" rtlCol="0" anchor="ctr"/>
          <a:lstStyle/>
          <a:p>
            <a:pPr indent="0" marL="0">
              <a:lnSpc>
                <a:spcPts val="1500"/>
              </a:lnSpc>
              <a:buNone/>
            </a:pPr>
            <a:r>
              <a:rPr lang="en-US" sz="1150" dirty="0">
                <a:solidFill>
                  <a:srgbClr val="52525B"/>
                </a:solidFill>
                <a:latin typeface="Calibri" pitchFamily="34" charset="0"/>
                <a:ea typeface="Calibri" pitchFamily="34" charset="-122"/>
                <a:cs typeface="Calibri" pitchFamily="34" charset="-120"/>
              </a:rPr>
              <a:t>A white-label deployment: the interface is the partner's, the engine is Safeguard. Three placements, one attribution string, and every instance resolves to https://safeguard.sh.</a:t>
            </a:r>
            <a:endParaRPr lang="en-US" sz="1150" dirty="0"/>
          </a:p>
        </p:txBody>
      </p:sp>
      <p:pic>
        <p:nvPicPr>
          <p:cNvPr id="5" name="Image 1" descr="/home/claude/sgbrand/ppt/assets/b_ctx.png">    </p:cNvPr>
          <p:cNvPicPr>
            <a:picLocks noChangeAspect="1"/>
          </p:cNvPicPr>
          <p:nvPr/>
        </p:nvPicPr>
        <p:blipFill>
          <a:blip r:embed="rId2"/>
          <a:stretch>
            <a:fillRect/>
          </a:stretch>
        </p:blipFill>
        <p:spPr>
          <a:xfrm>
            <a:off x="914400" y="2270177"/>
            <a:ext cx="10362895" cy="3318992"/>
          </a:xfrm>
          <a:prstGeom prst="rect">
            <a:avLst/>
          </a:prstGeom>
        </p:spPr>
      </p:pic>
      <p:sp>
        <p:nvSpPr>
          <p:cNvPr id="6" name="Text 2"/>
          <p:cNvSpPr/>
          <p:nvPr/>
        </p:nvSpPr>
        <p:spPr>
          <a:xfrm>
            <a:off x="914400" y="5719572"/>
            <a:ext cx="10362895" cy="274320"/>
          </a:xfrm>
          <a:prstGeom prst="rect">
            <a:avLst/>
          </a:prstGeom>
          <a:noFill/>
          <a:ln/>
        </p:spPr>
        <p:txBody>
          <a:bodyPr wrap="square" lIns="0" tIns="0" rIns="0" bIns="0" rtlCol="0" anchor="ctr"/>
          <a:lstStyle/>
          <a:p>
            <a:pPr indent="0" marL="0">
              <a:buNone/>
            </a:pPr>
            <a:r>
              <a:rPr lang="en-US" sz="1050" b="1" dirty="0">
                <a:solidFill>
                  <a:srgbClr val="18181B"/>
                </a:solidFill>
                <a:latin typeface="Calibri" pitchFamily="34" charset="0"/>
                <a:ea typeface="Calibri" pitchFamily="34" charset="-122"/>
                <a:cs typeface="Calibri" pitchFamily="34" charset="-120"/>
              </a:rPr>
              <a:t>Partner branding is a placeholder. </a:t>
            </a:r>
            <a:pPr indent="0" marL="0">
              <a:buNone/>
            </a:pPr>
            <a:r>
              <a:rPr lang="en-US" sz="1050" dirty="0">
                <a:solidFill>
                  <a:srgbClr val="52525B"/>
                </a:solidFill>
                <a:latin typeface="Calibri" pitchFamily="34" charset="0"/>
                <a:ea typeface="Calibri" pitchFamily="34" charset="-122"/>
                <a:cs typeface="Calibri" pitchFamily="34" charset="-120"/>
              </a:rPr>
              <a:t>Never depict a real company as a Safeguard white-label customer without their written consent and a signed agreement.</a:t>
            </a:r>
            <a:endParaRPr lang="en-US" sz="1050" dirty="0"/>
          </a:p>
        </p:txBody>
      </p:sp>
      <p:sp>
        <p:nvSpPr>
          <p:cNvPr id="7" name="Text 3"/>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8" name="Text 4"/>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16</a:t>
            </a:r>
            <a:endParaRPr lang="en-US" sz="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4480560" y="0"/>
            <a:ext cx="7711135" cy="6858000"/>
          </a:xfrm>
          <a:prstGeom prst="rect">
            <a:avLst/>
          </a:prstGeom>
          <a:solidFill>
            <a:srgbClr val="FAFAFA"/>
          </a:solidFill>
          <a:ln/>
        </p:spPr>
      </p:sp>
      <p:sp>
        <p:nvSpPr>
          <p:cNvPr id="3" name="Shape 1"/>
          <p:cNvSpPr/>
          <p:nvPr/>
        </p:nvSpPr>
        <p:spPr>
          <a:xfrm>
            <a:off x="4480560" y="0"/>
            <a:ext cx="0" cy="6858000"/>
          </a:xfrm>
          <a:prstGeom prst="line">
            <a:avLst/>
          </a:prstGeom>
          <a:noFill/>
          <a:ln w="9525">
            <a:solidFill>
              <a:srgbClr val="E4E4E7"/>
            </a:solidFill>
            <a:prstDash val="solid"/>
          </a:ln>
        </p:spPr>
      </p:sp>
      <p:sp>
        <p:nvSpPr>
          <p:cNvPr id="4" name="Text 2"/>
          <p:cNvSpPr/>
          <p:nvPr/>
        </p:nvSpPr>
        <p:spPr>
          <a:xfrm>
            <a:off x="914400" y="800100"/>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LOGO</a:t>
            </a:r>
            <a:endParaRPr lang="en-US" sz="850" dirty="0"/>
          </a:p>
        </p:txBody>
      </p:sp>
      <p:pic>
        <p:nvPicPr>
          <p:cNvPr id="5" name="Image 0" descr="/home/claude/sgbrand/ppt/assets/h_lcol.png">    </p:cNvPr>
          <p:cNvPicPr>
            <a:picLocks noChangeAspect="1"/>
          </p:cNvPicPr>
          <p:nvPr/>
        </p:nvPicPr>
        <p:blipFill>
          <a:blip r:embed="rId1"/>
          <a:stretch>
            <a:fillRect/>
          </a:stretch>
        </p:blipFill>
        <p:spPr>
          <a:xfrm>
            <a:off x="877824" y="1110996"/>
            <a:ext cx="931366" cy="683617"/>
          </a:xfrm>
          <a:prstGeom prst="rect">
            <a:avLst/>
          </a:prstGeom>
        </p:spPr>
      </p:pic>
      <p:sp>
        <p:nvSpPr>
          <p:cNvPr id="6" name="Text 3"/>
          <p:cNvSpPr/>
          <p:nvPr/>
        </p:nvSpPr>
        <p:spPr>
          <a:xfrm>
            <a:off x="914400" y="2105509"/>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The logo should always maintain adequate contrast with its surroundings and be clearly visible and legible.</a:t>
            </a:r>
            <a:endParaRPr lang="en-US" sz="1150" dirty="0"/>
          </a:p>
        </p:txBody>
      </p:sp>
      <p:sp>
        <p:nvSpPr>
          <p:cNvPr id="7" name="Text 4"/>
          <p:cNvSpPr/>
          <p:nvPr/>
        </p:nvSpPr>
        <p:spPr>
          <a:xfrm>
            <a:off x="914400" y="2875510"/>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  The wordmark is Iris #7033FF, ink #0A0A0A, or white #FFFFFF, solid fills only.</a:t>
            </a:r>
            <a:endParaRPr lang="en-US" sz="1150" dirty="0"/>
          </a:p>
        </p:txBody>
      </p:sp>
      <p:sp>
        <p:nvSpPr>
          <p:cNvPr id="8" name="Text 5"/>
          <p:cNvSpPr/>
          <p:nvPr/>
        </p:nvSpPr>
        <p:spPr>
          <a:xfrm>
            <a:off x="914400" y="3449804"/>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  The tile is a #F1F1F1 S on Iris #7033FF, ink is the mono alternate.</a:t>
            </a:r>
            <a:endParaRPr lang="en-US" sz="1150" dirty="0"/>
          </a:p>
        </p:txBody>
      </p:sp>
      <p:sp>
        <p:nvSpPr>
          <p:cNvPr id="9" name="Text 6"/>
          <p:cNvSpPr/>
          <p:nvPr/>
        </p:nvSpPr>
        <p:spPr>
          <a:xfrm>
            <a:off x="914400" y="4024098"/>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  Ink on light grounds, white on dark grounds and photography.</a:t>
            </a:r>
            <a:endParaRPr lang="en-US" sz="1150" dirty="0"/>
          </a:p>
        </p:txBody>
      </p:sp>
      <p:sp>
        <p:nvSpPr>
          <p:cNvPr id="10" name="Text 7"/>
          <p:cNvSpPr/>
          <p:nvPr/>
        </p:nvSpPr>
        <p:spPr>
          <a:xfrm>
            <a:off x="914400" y="4598392"/>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  Minimum 3:1 contrast against the background, aim for 4.5:1.</a:t>
            </a:r>
            <a:endParaRPr lang="en-US" sz="1150" dirty="0"/>
          </a:p>
        </p:txBody>
      </p:sp>
      <p:sp>
        <p:nvSpPr>
          <p:cNvPr id="11" name="Text 8"/>
          <p:cNvSpPr/>
          <p:nvPr/>
        </p:nvSpPr>
        <p:spPr>
          <a:xfrm>
            <a:off x="914400" y="5172686"/>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  Never fade the logo with opacity, and never place it on pure black.</a:t>
            </a:r>
            <a:endParaRPr lang="en-US" sz="1150" dirty="0"/>
          </a:p>
        </p:txBody>
      </p:sp>
      <p:pic>
        <p:nvPicPr>
          <p:cNvPr id="12" name="Image 1" descr="/home/claude/sgbrand/ppt/assets/p_lcol.png">    </p:cNvPr>
          <p:cNvPicPr>
            <a:picLocks noChangeAspect="1"/>
          </p:cNvPicPr>
          <p:nvPr/>
        </p:nvPicPr>
        <p:blipFill>
          <a:blip r:embed="rId2"/>
          <a:stretch>
            <a:fillRect/>
          </a:stretch>
        </p:blipFill>
        <p:spPr>
          <a:xfrm>
            <a:off x="4480560" y="1829"/>
            <a:ext cx="7711135" cy="6854342"/>
          </a:xfrm>
          <a:prstGeom prst="rect">
            <a:avLst/>
          </a:prstGeom>
        </p:spPr>
      </p:pic>
      <p:sp>
        <p:nvSpPr>
          <p:cNvPr id="13" name="Text 9"/>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14" name="Text 10"/>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17</a:t>
            </a:r>
            <a:endParaRPr lang="en-US" sz="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4480560" y="0"/>
            <a:ext cx="7711135" cy="6858000"/>
          </a:xfrm>
          <a:prstGeom prst="rect">
            <a:avLst/>
          </a:prstGeom>
          <a:solidFill>
            <a:srgbClr val="FAFAFA"/>
          </a:solidFill>
          <a:ln/>
        </p:spPr>
      </p:sp>
      <p:sp>
        <p:nvSpPr>
          <p:cNvPr id="3" name="Shape 1"/>
          <p:cNvSpPr/>
          <p:nvPr/>
        </p:nvSpPr>
        <p:spPr>
          <a:xfrm>
            <a:off x="4480560" y="0"/>
            <a:ext cx="0" cy="6858000"/>
          </a:xfrm>
          <a:prstGeom prst="line">
            <a:avLst/>
          </a:prstGeom>
          <a:noFill/>
          <a:ln w="9525">
            <a:solidFill>
              <a:srgbClr val="E4E4E7"/>
            </a:solidFill>
            <a:prstDash val="solid"/>
          </a:ln>
        </p:spPr>
      </p:sp>
      <p:sp>
        <p:nvSpPr>
          <p:cNvPr id="4" name="Text 2"/>
          <p:cNvSpPr/>
          <p:nvPr/>
        </p:nvSpPr>
        <p:spPr>
          <a:xfrm>
            <a:off x="914400" y="800100"/>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LOGO</a:t>
            </a:r>
            <a:endParaRPr lang="en-US" sz="850" dirty="0"/>
          </a:p>
        </p:txBody>
      </p:sp>
      <p:pic>
        <p:nvPicPr>
          <p:cNvPr id="5" name="Image 0" descr="/home/claude/sgbrand/ppt/assets/h_mis.png">    </p:cNvPr>
          <p:cNvPicPr>
            <a:picLocks noChangeAspect="1"/>
          </p:cNvPicPr>
          <p:nvPr/>
        </p:nvPicPr>
        <p:blipFill>
          <a:blip r:embed="rId1"/>
          <a:stretch>
            <a:fillRect/>
          </a:stretch>
        </p:blipFill>
        <p:spPr>
          <a:xfrm>
            <a:off x="877824" y="1110996"/>
            <a:ext cx="1071066" cy="683617"/>
          </a:xfrm>
          <a:prstGeom prst="rect">
            <a:avLst/>
          </a:prstGeom>
        </p:spPr>
      </p:pic>
      <p:sp>
        <p:nvSpPr>
          <p:cNvPr id="6" name="Text 3"/>
          <p:cNvSpPr/>
          <p:nvPr/>
        </p:nvSpPr>
        <p:spPr>
          <a:xfrm>
            <a:off x="914400" y="2105509"/>
            <a:ext cx="3200400" cy="822960"/>
          </a:xfrm>
          <a:prstGeom prst="rect">
            <a:avLst/>
          </a:prstGeom>
          <a:noFill/>
          <a:ln/>
        </p:spPr>
        <p:txBody>
          <a:bodyPr wrap="square" lIns="0" tIns="0" rIns="0" bIns="0" rtlCol="0" anchor="t"/>
          <a:lstStyle/>
          <a:p>
            <a:pPr indent="0" marL="0">
              <a:lnSpc>
                <a:spcPts val="1340"/>
              </a:lnSpc>
              <a:buNone/>
            </a:pPr>
            <a:r>
              <a:rPr lang="en-US" sz="1000" dirty="0">
                <a:solidFill>
                  <a:srgbClr val="3F3F46"/>
                </a:solidFill>
                <a:latin typeface="Calibri" pitchFamily="34" charset="0"/>
                <a:ea typeface="Calibri" pitchFamily="34" charset="-122"/>
                <a:cs typeface="Calibri" pitchFamily="34" charset="-120"/>
              </a:rPr>
              <a:t>Do not alter, modify, or recreate the logo in any way.</a:t>
            </a:r>
            <a:endParaRPr lang="en-US" sz="1000" dirty="0"/>
          </a:p>
        </p:txBody>
      </p:sp>
      <p:sp>
        <p:nvSpPr>
          <p:cNvPr id="7" name="Text 4"/>
          <p:cNvSpPr/>
          <p:nvPr/>
        </p:nvSpPr>
        <p:spPr>
          <a:xfrm>
            <a:off x="914400" y="2628749"/>
            <a:ext cx="3200400" cy="822960"/>
          </a:xfrm>
          <a:prstGeom prst="rect">
            <a:avLst/>
          </a:prstGeom>
          <a:noFill/>
          <a:ln/>
        </p:spPr>
        <p:txBody>
          <a:bodyPr wrap="square" lIns="0" tIns="0" rIns="0" bIns="0" rtlCol="0" anchor="t"/>
          <a:lstStyle/>
          <a:p>
            <a:pPr indent="0" marL="0">
              <a:lnSpc>
                <a:spcPts val="1340"/>
              </a:lnSpc>
              <a:buNone/>
            </a:pPr>
            <a:r>
              <a:rPr lang="en-US" sz="1000" dirty="0">
                <a:solidFill>
                  <a:srgbClr val="3F3F46"/>
                </a:solidFill>
                <a:latin typeface="Calibri" pitchFamily="34" charset="0"/>
                <a:ea typeface="Calibri" pitchFamily="34" charset="-122"/>
                <a:cs typeface="Calibri" pitchFamily="34" charset="-120"/>
              </a:rPr>
              <a:t>1.  Do not stretch, squash, or otherwise distort it.</a:t>
            </a:r>
            <a:endParaRPr lang="en-US" sz="1000" dirty="0"/>
          </a:p>
        </p:txBody>
      </p:sp>
      <p:sp>
        <p:nvSpPr>
          <p:cNvPr id="8" name="Text 5"/>
          <p:cNvSpPr/>
          <p:nvPr/>
        </p:nvSpPr>
        <p:spPr>
          <a:xfrm>
            <a:off x="914400" y="2981809"/>
            <a:ext cx="3200400" cy="822960"/>
          </a:xfrm>
          <a:prstGeom prst="rect">
            <a:avLst/>
          </a:prstGeom>
          <a:noFill/>
          <a:ln/>
        </p:spPr>
        <p:txBody>
          <a:bodyPr wrap="square" lIns="0" tIns="0" rIns="0" bIns="0" rtlCol="0" anchor="t"/>
          <a:lstStyle/>
          <a:p>
            <a:pPr indent="0" marL="0">
              <a:lnSpc>
                <a:spcPts val="1340"/>
              </a:lnSpc>
              <a:buNone/>
            </a:pPr>
            <a:r>
              <a:rPr lang="en-US" sz="1000" dirty="0">
                <a:solidFill>
                  <a:srgbClr val="3F3F46"/>
                </a:solidFill>
                <a:latin typeface="Calibri" pitchFamily="34" charset="0"/>
                <a:ea typeface="Calibri" pitchFamily="34" charset="-122"/>
                <a:cs typeface="Calibri" pitchFamily="34" charset="-120"/>
              </a:rPr>
              <a:t>2.  Do not apply a gradient, shadow, glow, or bevel.</a:t>
            </a:r>
            <a:endParaRPr lang="en-US" sz="1000" dirty="0"/>
          </a:p>
        </p:txBody>
      </p:sp>
      <p:sp>
        <p:nvSpPr>
          <p:cNvPr id="9" name="Text 6"/>
          <p:cNvSpPr/>
          <p:nvPr/>
        </p:nvSpPr>
        <p:spPr>
          <a:xfrm>
            <a:off x="914400" y="3334869"/>
            <a:ext cx="3200400" cy="822960"/>
          </a:xfrm>
          <a:prstGeom prst="rect">
            <a:avLst/>
          </a:prstGeom>
          <a:noFill/>
          <a:ln/>
        </p:spPr>
        <p:txBody>
          <a:bodyPr wrap="square" lIns="0" tIns="0" rIns="0" bIns="0" rtlCol="0" anchor="t"/>
          <a:lstStyle/>
          <a:p>
            <a:pPr indent="0" marL="0">
              <a:lnSpc>
                <a:spcPts val="1340"/>
              </a:lnSpc>
              <a:buNone/>
            </a:pPr>
            <a:r>
              <a:rPr lang="en-US" sz="1000" dirty="0">
                <a:solidFill>
                  <a:srgbClr val="3F3F46"/>
                </a:solidFill>
                <a:latin typeface="Calibri" pitchFamily="34" charset="0"/>
                <a:ea typeface="Calibri" pitchFamily="34" charset="-122"/>
                <a:cs typeface="Calibri" pitchFamily="34" charset="-120"/>
              </a:rPr>
              <a:t>3.  Do not outline or stroke the letterforms.</a:t>
            </a:r>
            <a:endParaRPr lang="en-US" sz="1000" dirty="0"/>
          </a:p>
        </p:txBody>
      </p:sp>
      <p:sp>
        <p:nvSpPr>
          <p:cNvPr id="10" name="Text 7"/>
          <p:cNvSpPr/>
          <p:nvPr/>
        </p:nvSpPr>
        <p:spPr>
          <a:xfrm>
            <a:off x="914400" y="3687929"/>
            <a:ext cx="3200400" cy="822960"/>
          </a:xfrm>
          <a:prstGeom prst="rect">
            <a:avLst/>
          </a:prstGeom>
          <a:noFill/>
          <a:ln/>
        </p:spPr>
        <p:txBody>
          <a:bodyPr wrap="square" lIns="0" tIns="0" rIns="0" bIns="0" rtlCol="0" anchor="t"/>
          <a:lstStyle/>
          <a:p>
            <a:pPr indent="0" marL="0">
              <a:lnSpc>
                <a:spcPts val="1340"/>
              </a:lnSpc>
              <a:buNone/>
            </a:pPr>
            <a:r>
              <a:rPr lang="en-US" sz="1000" dirty="0">
                <a:solidFill>
                  <a:srgbClr val="3F3F46"/>
                </a:solidFill>
                <a:latin typeface="Calibri" pitchFamily="34" charset="0"/>
                <a:ea typeface="Calibri" pitchFamily="34" charset="-122"/>
                <a:cs typeface="Calibri" pitchFamily="34" charset="-120"/>
              </a:rPr>
              <a:t>4.  Do not tilt, skew, or rotate it.</a:t>
            </a:r>
            <a:endParaRPr lang="en-US" sz="1000" dirty="0"/>
          </a:p>
        </p:txBody>
      </p:sp>
      <p:sp>
        <p:nvSpPr>
          <p:cNvPr id="11" name="Text 8"/>
          <p:cNvSpPr/>
          <p:nvPr/>
        </p:nvSpPr>
        <p:spPr>
          <a:xfrm>
            <a:off x="914400" y="4040989"/>
            <a:ext cx="3200400" cy="822960"/>
          </a:xfrm>
          <a:prstGeom prst="rect">
            <a:avLst/>
          </a:prstGeom>
          <a:noFill/>
          <a:ln/>
        </p:spPr>
        <p:txBody>
          <a:bodyPr wrap="square" lIns="0" tIns="0" rIns="0" bIns="0" rtlCol="0" anchor="t"/>
          <a:lstStyle/>
          <a:p>
            <a:pPr indent="0" marL="0">
              <a:lnSpc>
                <a:spcPts val="1340"/>
              </a:lnSpc>
              <a:buNone/>
            </a:pPr>
            <a:r>
              <a:rPr lang="en-US" sz="1000" dirty="0">
                <a:solidFill>
                  <a:srgbClr val="3F3F46"/>
                </a:solidFill>
                <a:latin typeface="Calibri" pitchFamily="34" charset="0"/>
                <a:ea typeface="Calibri" pitchFamily="34" charset="-122"/>
                <a:cs typeface="Calibri" pitchFamily="34" charset="-120"/>
              </a:rPr>
              <a:t>5.  Do not attach product names, taglines, or “AI” to the lockup.</a:t>
            </a:r>
            <a:endParaRPr lang="en-US" sz="1000" dirty="0"/>
          </a:p>
        </p:txBody>
      </p:sp>
      <p:sp>
        <p:nvSpPr>
          <p:cNvPr id="12" name="Text 9"/>
          <p:cNvSpPr/>
          <p:nvPr/>
        </p:nvSpPr>
        <p:spPr>
          <a:xfrm>
            <a:off x="914400" y="4564229"/>
            <a:ext cx="3200400" cy="822960"/>
          </a:xfrm>
          <a:prstGeom prst="rect">
            <a:avLst/>
          </a:prstGeom>
          <a:noFill/>
          <a:ln/>
        </p:spPr>
        <p:txBody>
          <a:bodyPr wrap="square" lIns="0" tIns="0" rIns="0" bIns="0" rtlCol="0" anchor="t"/>
          <a:lstStyle/>
          <a:p>
            <a:pPr indent="0" marL="0">
              <a:lnSpc>
                <a:spcPts val="1340"/>
              </a:lnSpc>
              <a:buNone/>
            </a:pPr>
            <a:r>
              <a:rPr lang="en-US" sz="1000" dirty="0">
                <a:solidFill>
                  <a:srgbClr val="3F3F46"/>
                </a:solidFill>
                <a:latin typeface="Calibri" pitchFamily="34" charset="0"/>
                <a:ea typeface="Calibri" pitchFamily="34" charset="-122"/>
                <a:cs typeface="Calibri" pitchFamily="34" charset="-120"/>
              </a:rPr>
              <a:t>6.  Do not re-set the wordmark in another typeface, weight, or casing.</a:t>
            </a:r>
            <a:endParaRPr lang="en-US" sz="1000" dirty="0"/>
          </a:p>
        </p:txBody>
      </p:sp>
      <p:sp>
        <p:nvSpPr>
          <p:cNvPr id="13" name="Text 10"/>
          <p:cNvSpPr/>
          <p:nvPr/>
        </p:nvSpPr>
        <p:spPr>
          <a:xfrm>
            <a:off x="914400" y="5087469"/>
            <a:ext cx="3200400" cy="822960"/>
          </a:xfrm>
          <a:prstGeom prst="rect">
            <a:avLst/>
          </a:prstGeom>
          <a:noFill/>
          <a:ln/>
        </p:spPr>
        <p:txBody>
          <a:bodyPr wrap="square" lIns="0" tIns="0" rIns="0" bIns="0" rtlCol="0" anchor="t"/>
          <a:lstStyle/>
          <a:p>
            <a:pPr indent="0" marL="0">
              <a:lnSpc>
                <a:spcPts val="1340"/>
              </a:lnSpc>
              <a:buNone/>
            </a:pPr>
            <a:r>
              <a:rPr lang="en-US" sz="1000" dirty="0">
                <a:solidFill>
                  <a:srgbClr val="3F3F46"/>
                </a:solidFill>
                <a:latin typeface="Calibri" pitchFamily="34" charset="0"/>
                <a:ea typeface="Calibri" pitchFamily="34" charset="-122"/>
                <a:cs typeface="Calibri" pitchFamily="34" charset="-120"/>
              </a:rPr>
              <a:t>7.  Do not place the mark in any container other than the sanctioned tile.</a:t>
            </a:r>
            <a:endParaRPr lang="en-US" sz="1000" dirty="0"/>
          </a:p>
        </p:txBody>
      </p:sp>
      <p:sp>
        <p:nvSpPr>
          <p:cNvPr id="14" name="Text 11"/>
          <p:cNvSpPr/>
          <p:nvPr/>
        </p:nvSpPr>
        <p:spPr>
          <a:xfrm>
            <a:off x="914400" y="5610709"/>
            <a:ext cx="3200400" cy="822960"/>
          </a:xfrm>
          <a:prstGeom prst="rect">
            <a:avLst/>
          </a:prstGeom>
          <a:noFill/>
          <a:ln/>
        </p:spPr>
        <p:txBody>
          <a:bodyPr wrap="square" lIns="0" tIns="0" rIns="0" bIns="0" rtlCol="0" anchor="t"/>
          <a:lstStyle/>
          <a:p>
            <a:pPr indent="0" marL="0">
              <a:lnSpc>
                <a:spcPts val="1340"/>
              </a:lnSpc>
              <a:buNone/>
            </a:pPr>
            <a:r>
              <a:rPr lang="en-US" sz="1000" dirty="0">
                <a:solidFill>
                  <a:srgbClr val="3F3F46"/>
                </a:solidFill>
                <a:latin typeface="Calibri" pitchFamily="34" charset="0"/>
                <a:ea typeface="Calibri" pitchFamily="34" charset="-122"/>
                <a:cs typeface="Calibri" pitchFamily="34" charset="-120"/>
              </a:rPr>
              <a:t>8.  Do not use the retired shield mark or the gradient-text wordmark.</a:t>
            </a:r>
            <a:endParaRPr lang="en-US" sz="1000" dirty="0"/>
          </a:p>
        </p:txBody>
      </p:sp>
      <p:pic>
        <p:nvPicPr>
          <p:cNvPr id="15" name="Image 1" descr="/home/claude/sgbrand/ppt/assets/p_mis.png">    </p:cNvPr>
          <p:cNvPicPr>
            <a:picLocks noChangeAspect="1"/>
          </p:cNvPicPr>
          <p:nvPr/>
        </p:nvPicPr>
        <p:blipFill>
          <a:blip r:embed="rId2"/>
          <a:stretch>
            <a:fillRect/>
          </a:stretch>
        </p:blipFill>
        <p:spPr>
          <a:xfrm>
            <a:off x="4480560" y="1829"/>
            <a:ext cx="7711135" cy="6854342"/>
          </a:xfrm>
          <a:prstGeom prst="rect">
            <a:avLst/>
          </a:prstGeom>
        </p:spPr>
      </p:pic>
      <p:sp>
        <p:nvSpPr>
          <p:cNvPr id="16" name="Text 12"/>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17" name="Text 13"/>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18</a:t>
            </a:r>
            <a:endParaRPr lang="en-US" sz="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4480560" y="0"/>
            <a:ext cx="7711135" cy="6858000"/>
          </a:xfrm>
          <a:prstGeom prst="rect">
            <a:avLst/>
          </a:prstGeom>
          <a:solidFill>
            <a:srgbClr val="FAFAFA"/>
          </a:solidFill>
          <a:ln/>
        </p:spPr>
      </p:sp>
      <p:sp>
        <p:nvSpPr>
          <p:cNvPr id="3" name="Shape 1"/>
          <p:cNvSpPr/>
          <p:nvPr/>
        </p:nvSpPr>
        <p:spPr>
          <a:xfrm>
            <a:off x="4480560" y="0"/>
            <a:ext cx="0" cy="6858000"/>
          </a:xfrm>
          <a:prstGeom prst="line">
            <a:avLst/>
          </a:prstGeom>
          <a:noFill/>
          <a:ln w="9525">
            <a:solidFill>
              <a:srgbClr val="E4E4E7"/>
            </a:solidFill>
            <a:prstDash val="solid"/>
          </a:ln>
        </p:spPr>
      </p:sp>
      <p:sp>
        <p:nvSpPr>
          <p:cNvPr id="4" name="Text 2"/>
          <p:cNvSpPr/>
          <p:nvPr/>
        </p:nvSpPr>
        <p:spPr>
          <a:xfrm>
            <a:off x="914400" y="800100"/>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LOGO</a:t>
            </a:r>
            <a:endParaRPr lang="en-US" sz="850" dirty="0"/>
          </a:p>
        </p:txBody>
      </p:sp>
      <p:pic>
        <p:nvPicPr>
          <p:cNvPr id="5" name="Image 0" descr="/home/claude/sgbrand/ppt/assets/h_clear.png">    </p:cNvPr>
          <p:cNvPicPr>
            <a:picLocks noChangeAspect="1"/>
          </p:cNvPicPr>
          <p:nvPr/>
        </p:nvPicPr>
        <p:blipFill>
          <a:blip r:embed="rId1"/>
          <a:stretch>
            <a:fillRect/>
          </a:stretch>
        </p:blipFill>
        <p:spPr>
          <a:xfrm>
            <a:off x="877824" y="1110996"/>
            <a:ext cx="1615777" cy="683617"/>
          </a:xfrm>
          <a:prstGeom prst="rect">
            <a:avLst/>
          </a:prstGeom>
        </p:spPr>
      </p:pic>
      <p:sp>
        <p:nvSpPr>
          <p:cNvPr id="6" name="Text 3"/>
          <p:cNvSpPr/>
          <p:nvPr/>
        </p:nvSpPr>
        <p:spPr>
          <a:xfrm>
            <a:off x="914400" y="2105509"/>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The logo should always have space to breathe.</a:t>
            </a:r>
            <a:endParaRPr lang="en-US" sz="1150" dirty="0"/>
          </a:p>
        </p:txBody>
      </p:sp>
      <p:sp>
        <p:nvSpPr>
          <p:cNvPr id="7" name="Text 4"/>
          <p:cNvSpPr/>
          <p:nvPr/>
        </p:nvSpPr>
        <p:spPr>
          <a:xfrm>
            <a:off x="914400" y="2484096"/>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Keep clearspace all the way around the logo of at least 0.5 H, where H is the height of the monogram tile in the asset being used. Nothing enters this zone: no text, no icons, no partner logos, no page edges.</a:t>
            </a:r>
            <a:endParaRPr lang="en-US" sz="1150" dirty="0"/>
          </a:p>
        </p:txBody>
      </p:sp>
      <p:sp>
        <p:nvSpPr>
          <p:cNvPr id="8" name="Text 5"/>
          <p:cNvSpPr/>
          <p:nvPr/>
        </p:nvSpPr>
        <p:spPr>
          <a:xfrm>
            <a:off x="914400" y="3645511"/>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Minimums:  horizontal lockup 120 px / 30 mm  .  stacked lockup 64 px / 18 mm  .  monogram 16 px / 5 mm  .  wordmark 90 px / 24 mm</a:t>
            </a:r>
            <a:endParaRPr lang="en-US" sz="1150" dirty="0"/>
          </a:p>
        </p:txBody>
      </p:sp>
      <p:pic>
        <p:nvPicPr>
          <p:cNvPr id="9" name="Image 1" descr="/home/claude/sgbrand/ppt/assets/p_clear.png">    </p:cNvPr>
          <p:cNvPicPr>
            <a:picLocks noChangeAspect="1"/>
          </p:cNvPicPr>
          <p:nvPr/>
        </p:nvPicPr>
        <p:blipFill>
          <a:blip r:embed="rId2"/>
          <a:stretch>
            <a:fillRect/>
          </a:stretch>
        </p:blipFill>
        <p:spPr>
          <a:xfrm>
            <a:off x="4480560" y="1829"/>
            <a:ext cx="7711135" cy="6854342"/>
          </a:xfrm>
          <a:prstGeom prst="rect">
            <a:avLst/>
          </a:prstGeom>
        </p:spPr>
      </p:pic>
      <p:sp>
        <p:nvSpPr>
          <p:cNvPr id="10" name="Text 6"/>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11" name="Text 7"/>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19</a:t>
            </a:r>
            <a:endParaRPr lang="en-US" sz="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4480560" y="0"/>
            <a:ext cx="7711135" cy="6858000"/>
          </a:xfrm>
          <a:prstGeom prst="rect">
            <a:avLst/>
          </a:prstGeom>
          <a:solidFill>
            <a:srgbClr val="FAFAFA"/>
          </a:solidFill>
          <a:ln/>
        </p:spPr>
      </p:sp>
      <p:sp>
        <p:nvSpPr>
          <p:cNvPr id="3" name="Shape 1"/>
          <p:cNvSpPr/>
          <p:nvPr/>
        </p:nvSpPr>
        <p:spPr>
          <a:xfrm>
            <a:off x="4480560" y="0"/>
            <a:ext cx="0" cy="6858000"/>
          </a:xfrm>
          <a:prstGeom prst="line">
            <a:avLst/>
          </a:prstGeom>
          <a:noFill/>
          <a:ln w="9525">
            <a:solidFill>
              <a:srgbClr val="E4E4E7"/>
            </a:solidFill>
            <a:prstDash val="solid"/>
          </a:ln>
        </p:spPr>
      </p:sp>
      <p:sp>
        <p:nvSpPr>
          <p:cNvPr id="4" name="Text 2"/>
          <p:cNvSpPr/>
          <p:nvPr/>
        </p:nvSpPr>
        <p:spPr>
          <a:xfrm>
            <a:off x="914400" y="800100"/>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INTRODUCTION</a:t>
            </a:r>
            <a:endParaRPr lang="en-US" sz="850" dirty="0"/>
          </a:p>
        </p:txBody>
      </p:sp>
      <p:pic>
        <p:nvPicPr>
          <p:cNvPr id="5" name="Image 0" descr="/home/claude/sgbrand/ppt/assets/h_intro.png">    </p:cNvPr>
          <p:cNvPicPr>
            <a:picLocks noChangeAspect="1"/>
          </p:cNvPicPr>
          <p:nvPr/>
        </p:nvPicPr>
        <p:blipFill>
          <a:blip r:embed="rId1"/>
          <a:stretch>
            <a:fillRect/>
          </a:stretch>
        </p:blipFill>
        <p:spPr>
          <a:xfrm>
            <a:off x="877824" y="1110996"/>
            <a:ext cx="3116759" cy="683617"/>
          </a:xfrm>
          <a:prstGeom prst="rect">
            <a:avLst/>
          </a:prstGeom>
        </p:spPr>
      </p:pic>
      <p:sp>
        <p:nvSpPr>
          <p:cNvPr id="6" name="Text 3"/>
          <p:cNvSpPr/>
          <p:nvPr/>
        </p:nvSpPr>
        <p:spPr>
          <a:xfrm>
            <a:off x="914400" y="2105509"/>
            <a:ext cx="3200400" cy="1371600"/>
          </a:xfrm>
          <a:prstGeom prst="rect">
            <a:avLst/>
          </a:prstGeom>
          <a:noFill/>
          <a:ln/>
        </p:spPr>
        <p:txBody>
          <a:bodyPr wrap="square" lIns="0" tIns="0" rIns="0" bIns="0" rtlCol="0" anchor="t"/>
          <a:lstStyle/>
          <a:p>
            <a:pPr indent="0" marL="0">
              <a:lnSpc>
                <a:spcPts val="1550"/>
              </a:lnSpc>
              <a:buNone/>
            </a:pPr>
            <a:r>
              <a:rPr lang="en-US" sz="1150" dirty="0">
                <a:solidFill>
                  <a:srgbClr val="3F3F46"/>
                </a:solidFill>
                <a:latin typeface="Calibri" pitchFamily="34" charset="0"/>
                <a:ea typeface="Calibri" pitchFamily="34" charset="-122"/>
                <a:cs typeface="Calibri" pitchFamily="34" charset="-120"/>
              </a:rPr>
              <a:t>Safeguard is the AI-native software supply chain security platform. Safeguard catches Zero Days, autonomously remediates them at 100-layer dependency depth, and ships 500K+ curated zero-CVE components so customers deploy clean.</a:t>
            </a:r>
            <a:endParaRPr lang="en-US" sz="1150" dirty="0"/>
          </a:p>
        </p:txBody>
      </p:sp>
      <p:sp>
        <p:nvSpPr>
          <p:cNvPr id="7" name="Text 4"/>
          <p:cNvSpPr/>
          <p:nvPr/>
        </p:nvSpPr>
        <p:spPr>
          <a:xfrm>
            <a:off x="914400" y="3577693"/>
            <a:ext cx="3200400" cy="1005840"/>
          </a:xfrm>
          <a:prstGeom prst="rect">
            <a:avLst/>
          </a:prstGeom>
          <a:noFill/>
          <a:ln/>
        </p:spPr>
        <p:txBody>
          <a:bodyPr wrap="square" lIns="0" tIns="0" rIns="0" bIns="0" rtlCol="0" anchor="t"/>
          <a:lstStyle/>
          <a:p>
            <a:pPr indent="0" marL="0">
              <a:lnSpc>
                <a:spcPts val="1550"/>
              </a:lnSpc>
              <a:buNone/>
            </a:pPr>
            <a:r>
              <a:rPr lang="en-US" sz="1150" dirty="0">
                <a:solidFill>
                  <a:srgbClr val="3F3F46"/>
                </a:solidFill>
                <a:latin typeface="Calibri" pitchFamily="34" charset="0"/>
                <a:ea typeface="Calibri" pitchFamily="34" charset="-122"/>
                <a:cs typeface="Calibri" pitchFamily="34" charset="-120"/>
              </a:rPr>
              <a:t>These guidelines exist so you can demonstrate the value of your Safeguard-connected offering to your customers, accurately, and in a form both brands can stand behind.</a:t>
            </a:r>
            <a:endParaRPr lang="en-US" sz="1150" dirty="0"/>
          </a:p>
        </p:txBody>
      </p:sp>
      <p:sp>
        <p:nvSpPr>
          <p:cNvPr id="8" name="Text 5"/>
          <p:cNvSpPr/>
          <p:nvPr/>
        </p:nvSpPr>
        <p:spPr>
          <a:xfrm>
            <a:off x="5029200" y="800100"/>
            <a:ext cx="36576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TABLE OF CONTENTS</a:t>
            </a:r>
            <a:endParaRPr lang="en-US" sz="850" dirty="0"/>
          </a:p>
        </p:txBody>
      </p:sp>
      <p:sp>
        <p:nvSpPr>
          <p:cNvPr id="9" name="Text 6"/>
          <p:cNvSpPr/>
          <p:nvPr/>
        </p:nvSpPr>
        <p:spPr>
          <a:xfrm>
            <a:off x="5029200" y="1184148"/>
            <a:ext cx="2011680" cy="274320"/>
          </a:xfrm>
          <a:prstGeom prst="rect">
            <a:avLst/>
          </a:prstGeom>
          <a:noFill/>
          <a:ln/>
        </p:spPr>
        <p:txBody>
          <a:bodyPr wrap="square" lIns="0" tIns="0" rIns="0" bIns="0" rtlCol="0" anchor="ctr"/>
          <a:lstStyle/>
          <a:p>
            <a:pPr indent="0" marL="0">
              <a:buNone/>
            </a:pPr>
            <a:r>
              <a:rPr lang="en-US" sz="1300" b="1" dirty="0">
                <a:solidFill>
                  <a:srgbClr val="18181B"/>
                </a:solidFill>
                <a:latin typeface="Calibri" pitchFamily="34" charset="0"/>
                <a:ea typeface="Calibri" pitchFamily="34" charset="-122"/>
                <a:cs typeface="Calibri" pitchFamily="34" charset="-120"/>
              </a:rPr>
              <a:t>Messaging</a:t>
            </a:r>
            <a:endParaRPr lang="en-US" sz="1300" dirty="0"/>
          </a:p>
        </p:txBody>
      </p:sp>
      <p:sp>
        <p:nvSpPr>
          <p:cNvPr id="10" name="Shape 7"/>
          <p:cNvSpPr/>
          <p:nvPr/>
        </p:nvSpPr>
        <p:spPr>
          <a:xfrm>
            <a:off x="5029200" y="1513332"/>
            <a:ext cx="1874520" cy="0"/>
          </a:xfrm>
          <a:prstGeom prst="line">
            <a:avLst/>
          </a:prstGeom>
          <a:noFill/>
          <a:ln w="9525">
            <a:solidFill>
              <a:srgbClr val="E4E4E7"/>
            </a:solidFill>
            <a:prstDash val="solid"/>
          </a:ln>
        </p:spPr>
      </p:sp>
      <p:sp>
        <p:nvSpPr>
          <p:cNvPr id="11" name="Text 8"/>
          <p:cNvSpPr/>
          <p:nvPr/>
        </p:nvSpPr>
        <p:spPr>
          <a:xfrm>
            <a:off x="5029200" y="1641348"/>
            <a:ext cx="2057400" cy="3291840"/>
          </a:xfrm>
          <a:prstGeom prst="rect">
            <a:avLst/>
          </a:prstGeom>
          <a:noFill/>
          <a:ln/>
        </p:spPr>
        <p:txBody>
          <a:bodyPr wrap="square" lIns="0" tIns="0" rIns="0" bIns="0" rtlCol="0" anchor="t"/>
          <a:lstStyle/>
          <a:p>
            <a:pPr indent="0" marL="0">
              <a:lnSpc>
                <a:spcPts val="1500"/>
              </a:lnSpc>
              <a:buNone/>
            </a:pPr>
            <a:r>
              <a:rPr lang="en-US" sz="1050" dirty="0">
                <a:solidFill>
                  <a:srgbClr val="52525B"/>
                </a:solidFill>
                <a:latin typeface="Calibri" pitchFamily="34" charset="0"/>
                <a:ea typeface="Calibri" pitchFamily="34" charset="-122"/>
                <a:cs typeface="Calibri" pitchFamily="34" charset="-120"/>
              </a:rPr>
              <a:t>Referencing Safeguard</a:t>
            </a:r>
            <a:endParaRPr lang="en-US" sz="1050" dirty="0"/>
          </a:p>
          <a:p>
            <a:pPr indent="0" marL="0">
              <a:lnSpc>
                <a:spcPts val="1500"/>
              </a:lnSpc>
              <a:buNone/>
            </a:pPr>
            <a:r>
              <a:rPr lang="en-US" sz="1050" dirty="0">
                <a:solidFill>
                  <a:srgbClr val="52525B"/>
                </a:solidFill>
                <a:latin typeface="Calibri" pitchFamily="34" charset="0"/>
                <a:ea typeface="Calibri" pitchFamily="34" charset="-122"/>
                <a:cs typeface="Calibri" pitchFamily="34" charset="-120"/>
              </a:rPr>
              <a:t>Referencing your integration</a:t>
            </a:r>
            <a:endParaRPr lang="en-US" sz="1050" dirty="0"/>
          </a:p>
          <a:p>
            <a:pPr indent="0" marL="0">
              <a:lnSpc>
                <a:spcPts val="1500"/>
              </a:lnSpc>
              <a:buNone/>
            </a:pPr>
            <a:r>
              <a:rPr lang="en-US" sz="1050" dirty="0">
                <a:solidFill>
                  <a:srgbClr val="52525B"/>
                </a:solidFill>
                <a:latin typeface="Calibri" pitchFamily="34" charset="0"/>
                <a:ea typeface="Calibri" pitchFamily="34" charset="-122"/>
                <a:cs typeface="Calibri" pitchFamily="34" charset="-120"/>
              </a:rPr>
              <a:t>Generally</a:t>
            </a:r>
            <a:endParaRPr lang="en-US" sz="1050" dirty="0"/>
          </a:p>
          <a:p>
            <a:pPr indent="0" marL="0">
              <a:lnSpc>
                <a:spcPts val="1500"/>
              </a:lnSpc>
              <a:buNone/>
            </a:pPr>
            <a:r>
              <a:rPr lang="en-US" sz="1050" dirty="0">
                <a:solidFill>
                  <a:srgbClr val="52525B"/>
                </a:solidFill>
                <a:latin typeface="Calibri" pitchFamily="34" charset="0"/>
                <a:ea typeface="Calibri" pitchFamily="34" charset="-122"/>
                <a:cs typeface="Calibri" pitchFamily="34" charset="-120"/>
              </a:rPr>
              <a:t>What to avoid</a:t>
            </a:r>
            <a:endParaRPr lang="en-US" sz="1050" dirty="0"/>
          </a:p>
        </p:txBody>
      </p:sp>
      <p:sp>
        <p:nvSpPr>
          <p:cNvPr id="12" name="Text 9"/>
          <p:cNvSpPr/>
          <p:nvPr/>
        </p:nvSpPr>
        <p:spPr>
          <a:xfrm>
            <a:off x="7242048" y="1184148"/>
            <a:ext cx="2011680" cy="274320"/>
          </a:xfrm>
          <a:prstGeom prst="rect">
            <a:avLst/>
          </a:prstGeom>
          <a:noFill/>
          <a:ln/>
        </p:spPr>
        <p:txBody>
          <a:bodyPr wrap="square" lIns="0" tIns="0" rIns="0" bIns="0" rtlCol="0" anchor="ctr"/>
          <a:lstStyle/>
          <a:p>
            <a:pPr indent="0" marL="0">
              <a:buNone/>
            </a:pPr>
            <a:r>
              <a:rPr lang="en-US" sz="1300" b="1" dirty="0">
                <a:solidFill>
                  <a:srgbClr val="18181B"/>
                </a:solidFill>
                <a:latin typeface="Calibri" pitchFamily="34" charset="0"/>
                <a:ea typeface="Calibri" pitchFamily="34" charset="-122"/>
                <a:cs typeface="Calibri" pitchFamily="34" charset="-120"/>
              </a:rPr>
              <a:t>Logo</a:t>
            </a:r>
            <a:endParaRPr lang="en-US" sz="1300" dirty="0"/>
          </a:p>
        </p:txBody>
      </p:sp>
      <p:sp>
        <p:nvSpPr>
          <p:cNvPr id="13" name="Shape 10"/>
          <p:cNvSpPr/>
          <p:nvPr/>
        </p:nvSpPr>
        <p:spPr>
          <a:xfrm>
            <a:off x="7242048" y="1513332"/>
            <a:ext cx="1874520" cy="0"/>
          </a:xfrm>
          <a:prstGeom prst="line">
            <a:avLst/>
          </a:prstGeom>
          <a:noFill/>
          <a:ln w="9525">
            <a:solidFill>
              <a:srgbClr val="E4E4E7"/>
            </a:solidFill>
            <a:prstDash val="solid"/>
          </a:ln>
        </p:spPr>
      </p:sp>
      <p:sp>
        <p:nvSpPr>
          <p:cNvPr id="14" name="Text 11"/>
          <p:cNvSpPr/>
          <p:nvPr/>
        </p:nvSpPr>
        <p:spPr>
          <a:xfrm>
            <a:off x="7242048" y="1641348"/>
            <a:ext cx="2057400" cy="3291840"/>
          </a:xfrm>
          <a:prstGeom prst="rect">
            <a:avLst/>
          </a:prstGeom>
          <a:noFill/>
          <a:ln/>
        </p:spPr>
        <p:txBody>
          <a:bodyPr wrap="square" lIns="0" tIns="0" rIns="0" bIns="0" rtlCol="0" anchor="t"/>
          <a:lstStyle/>
          <a:p>
            <a:pPr indent="0" marL="0">
              <a:lnSpc>
                <a:spcPts val="1500"/>
              </a:lnSpc>
              <a:buNone/>
            </a:pPr>
            <a:r>
              <a:rPr lang="en-US" sz="1050" dirty="0">
                <a:solidFill>
                  <a:srgbClr val="52525B"/>
                </a:solidFill>
                <a:latin typeface="Calibri" pitchFamily="34" charset="0"/>
                <a:ea typeface="Calibri" pitchFamily="34" charset="-122"/>
                <a:cs typeface="Calibri" pitchFamily="34" charset="-120"/>
              </a:rPr>
              <a:t>Safeguard monogram</a:t>
            </a:r>
            <a:endParaRPr lang="en-US" sz="1050" dirty="0"/>
          </a:p>
          <a:p>
            <a:pPr indent="0" marL="0">
              <a:lnSpc>
                <a:spcPts val="1500"/>
              </a:lnSpc>
              <a:buNone/>
            </a:pPr>
            <a:r>
              <a:rPr lang="en-US" sz="1050" dirty="0">
                <a:solidFill>
                  <a:srgbClr val="52525B"/>
                </a:solidFill>
                <a:latin typeface="Calibri" pitchFamily="34" charset="0"/>
                <a:ea typeface="Calibri" pitchFamily="34" charset="-122"/>
                <a:cs typeface="Calibri" pitchFamily="34" charset="-120"/>
              </a:rPr>
              <a:t>Safeguard wordmark</a:t>
            </a:r>
            <a:endParaRPr lang="en-US" sz="1050" dirty="0"/>
          </a:p>
          <a:p>
            <a:pPr indent="0" marL="0">
              <a:lnSpc>
                <a:spcPts val="1500"/>
              </a:lnSpc>
              <a:buNone/>
            </a:pPr>
            <a:r>
              <a:rPr lang="en-US" sz="1050" dirty="0">
                <a:solidFill>
                  <a:srgbClr val="52525B"/>
                </a:solidFill>
                <a:latin typeface="Calibri" pitchFamily="34" charset="0"/>
                <a:ea typeface="Calibri" pitchFamily="34" charset="-122"/>
                <a:cs typeface="Calibri" pitchFamily="34" charset="-120"/>
              </a:rPr>
              <a:t>Safeguard lockup</a:t>
            </a:r>
            <a:endParaRPr lang="en-US" sz="1050" dirty="0"/>
          </a:p>
          <a:p>
            <a:pPr indent="0" marL="0">
              <a:lnSpc>
                <a:spcPts val="1500"/>
              </a:lnSpc>
              <a:buNone/>
            </a:pPr>
            <a:r>
              <a:rPr lang="en-US" sz="1050" dirty="0">
                <a:solidFill>
                  <a:srgbClr val="52525B"/>
                </a:solidFill>
                <a:latin typeface="Calibri" pitchFamily="34" charset="0"/>
                <a:ea typeface="Calibri" pitchFamily="34" charset="-122"/>
                <a:cs typeface="Calibri" pitchFamily="34" charset="-120"/>
              </a:rPr>
              <a:t>Partner lockup</a:t>
            </a:r>
            <a:endParaRPr lang="en-US" sz="1050" dirty="0"/>
          </a:p>
          <a:p>
            <a:pPr indent="0" marL="0">
              <a:lnSpc>
                <a:spcPts val="1500"/>
              </a:lnSpc>
              <a:buNone/>
            </a:pPr>
            <a:r>
              <a:rPr lang="en-US" sz="1050" dirty="0">
                <a:solidFill>
                  <a:srgbClr val="52525B"/>
                </a:solidFill>
                <a:latin typeface="Calibri" pitchFamily="34" charset="0"/>
                <a:ea typeface="Calibri" pitchFamily="34" charset="-122"/>
                <a:cs typeface="Calibri" pitchFamily="34" charset="-120"/>
              </a:rPr>
              <a:t>Powered by Safeguard</a:t>
            </a:r>
            <a:endParaRPr lang="en-US" sz="1050" dirty="0"/>
          </a:p>
          <a:p>
            <a:pPr indent="0" marL="0">
              <a:lnSpc>
                <a:spcPts val="1500"/>
              </a:lnSpc>
              <a:buNone/>
            </a:pPr>
            <a:r>
              <a:rPr lang="en-US" sz="1050" dirty="0">
                <a:solidFill>
                  <a:srgbClr val="52525B"/>
                </a:solidFill>
                <a:latin typeface="Calibri" pitchFamily="34" charset="0"/>
                <a:ea typeface="Calibri" pitchFamily="34" charset="-122"/>
                <a:cs typeface="Calibri" pitchFamily="34" charset="-120"/>
              </a:rPr>
              <a:t>  partner lockups</a:t>
            </a:r>
            <a:endParaRPr lang="en-US" sz="1050" dirty="0"/>
          </a:p>
          <a:p>
            <a:pPr indent="0" marL="0">
              <a:lnSpc>
                <a:spcPts val="1500"/>
              </a:lnSpc>
              <a:buNone/>
            </a:pPr>
            <a:r>
              <a:rPr lang="en-US" sz="1050" dirty="0">
                <a:solidFill>
                  <a:srgbClr val="52525B"/>
                </a:solidFill>
                <a:latin typeface="Calibri" pitchFamily="34" charset="0"/>
                <a:ea typeface="Calibri" pitchFamily="34" charset="-122"/>
                <a:cs typeface="Calibri" pitchFamily="34" charset="-120"/>
              </a:rPr>
              <a:t>  in context</a:t>
            </a:r>
            <a:endParaRPr lang="en-US" sz="1050" dirty="0"/>
          </a:p>
          <a:p>
            <a:pPr indent="0" marL="0">
              <a:lnSpc>
                <a:spcPts val="1500"/>
              </a:lnSpc>
              <a:buNone/>
            </a:pPr>
            <a:r>
              <a:rPr lang="en-US" sz="1050" dirty="0">
                <a:solidFill>
                  <a:srgbClr val="52525B"/>
                </a:solidFill>
                <a:latin typeface="Calibri" pitchFamily="34" charset="0"/>
                <a:ea typeface="Calibri" pitchFamily="34" charset="-122"/>
                <a:cs typeface="Calibri" pitchFamily="34" charset="-120"/>
              </a:rPr>
              <a:t>Logo colors</a:t>
            </a:r>
            <a:endParaRPr lang="en-US" sz="1050" dirty="0"/>
          </a:p>
          <a:p>
            <a:pPr indent="0" marL="0">
              <a:lnSpc>
                <a:spcPts val="1500"/>
              </a:lnSpc>
              <a:buNone/>
            </a:pPr>
            <a:r>
              <a:rPr lang="en-US" sz="1050" dirty="0">
                <a:solidFill>
                  <a:srgbClr val="52525B"/>
                </a:solidFill>
                <a:latin typeface="Calibri" pitchFamily="34" charset="0"/>
                <a:ea typeface="Calibri" pitchFamily="34" charset="-122"/>
                <a:cs typeface="Calibri" pitchFamily="34" charset="-120"/>
              </a:rPr>
              <a:t>Logo misuse</a:t>
            </a:r>
            <a:endParaRPr lang="en-US" sz="1050" dirty="0"/>
          </a:p>
          <a:p>
            <a:pPr indent="0" marL="0">
              <a:lnSpc>
                <a:spcPts val="1500"/>
              </a:lnSpc>
              <a:buNone/>
            </a:pPr>
            <a:r>
              <a:rPr lang="en-US" sz="1050" dirty="0">
                <a:solidFill>
                  <a:srgbClr val="52525B"/>
                </a:solidFill>
                <a:latin typeface="Calibri" pitchFamily="34" charset="0"/>
                <a:ea typeface="Calibri" pitchFamily="34" charset="-122"/>
                <a:cs typeface="Calibri" pitchFamily="34" charset="-120"/>
              </a:rPr>
              <a:t>Logo clearspace</a:t>
            </a:r>
            <a:endParaRPr lang="en-US" sz="1050" dirty="0"/>
          </a:p>
          <a:p>
            <a:pPr indent="0" marL="0">
              <a:lnSpc>
                <a:spcPts val="1500"/>
              </a:lnSpc>
              <a:buNone/>
            </a:pPr>
            <a:r>
              <a:rPr lang="en-US" sz="1050" dirty="0">
                <a:solidFill>
                  <a:srgbClr val="52525B"/>
                </a:solidFill>
                <a:latin typeface="Calibri" pitchFamily="34" charset="0"/>
                <a:ea typeface="Calibri" pitchFamily="34" charset="-122"/>
                <a:cs typeface="Calibri" pitchFamily="34" charset="-120"/>
              </a:rPr>
              <a:t>Logo usage rights</a:t>
            </a:r>
            <a:endParaRPr lang="en-US" sz="1050" dirty="0"/>
          </a:p>
          <a:p>
            <a:pPr indent="0" marL="0">
              <a:lnSpc>
                <a:spcPts val="1500"/>
              </a:lnSpc>
              <a:buNone/>
            </a:pPr>
            <a:r>
              <a:rPr lang="en-US" sz="1050" dirty="0">
                <a:solidFill>
                  <a:srgbClr val="52525B"/>
                </a:solidFill>
                <a:latin typeface="Calibri" pitchFamily="34" charset="0"/>
                <a:ea typeface="Calibri" pitchFamily="34" charset="-122"/>
                <a:cs typeface="Calibri" pitchFamily="34" charset="-120"/>
              </a:rPr>
              <a:t>Video &amp; demo guidelines</a:t>
            </a:r>
            <a:endParaRPr lang="en-US" sz="1050" dirty="0"/>
          </a:p>
        </p:txBody>
      </p:sp>
      <p:sp>
        <p:nvSpPr>
          <p:cNvPr id="15" name="Text 12"/>
          <p:cNvSpPr/>
          <p:nvPr/>
        </p:nvSpPr>
        <p:spPr>
          <a:xfrm>
            <a:off x="9454896" y="1184148"/>
            <a:ext cx="2011680" cy="274320"/>
          </a:xfrm>
          <a:prstGeom prst="rect">
            <a:avLst/>
          </a:prstGeom>
          <a:noFill/>
          <a:ln/>
        </p:spPr>
        <p:txBody>
          <a:bodyPr wrap="square" lIns="0" tIns="0" rIns="0" bIns="0" rtlCol="0" anchor="ctr"/>
          <a:lstStyle/>
          <a:p>
            <a:pPr indent="0" marL="0">
              <a:buNone/>
            </a:pPr>
            <a:r>
              <a:rPr lang="en-US" sz="1300" b="1" dirty="0">
                <a:solidFill>
                  <a:srgbClr val="18181B"/>
                </a:solidFill>
                <a:latin typeface="Calibri" pitchFamily="34" charset="0"/>
                <a:ea typeface="Calibri" pitchFamily="34" charset="-122"/>
                <a:cs typeface="Calibri" pitchFamily="34" charset="-120"/>
              </a:rPr>
              <a:t>Reference</a:t>
            </a:r>
            <a:endParaRPr lang="en-US" sz="1300" dirty="0"/>
          </a:p>
        </p:txBody>
      </p:sp>
      <p:sp>
        <p:nvSpPr>
          <p:cNvPr id="16" name="Shape 13"/>
          <p:cNvSpPr/>
          <p:nvPr/>
        </p:nvSpPr>
        <p:spPr>
          <a:xfrm>
            <a:off x="9454896" y="1513332"/>
            <a:ext cx="1874520" cy="0"/>
          </a:xfrm>
          <a:prstGeom prst="line">
            <a:avLst/>
          </a:prstGeom>
          <a:noFill/>
          <a:ln w="9525">
            <a:solidFill>
              <a:srgbClr val="E4E4E7"/>
            </a:solidFill>
            <a:prstDash val="solid"/>
          </a:ln>
        </p:spPr>
      </p:sp>
      <p:sp>
        <p:nvSpPr>
          <p:cNvPr id="17" name="Text 14"/>
          <p:cNvSpPr/>
          <p:nvPr/>
        </p:nvSpPr>
        <p:spPr>
          <a:xfrm>
            <a:off x="9454896" y="1641348"/>
            <a:ext cx="2057400" cy="3291840"/>
          </a:xfrm>
          <a:prstGeom prst="rect">
            <a:avLst/>
          </a:prstGeom>
          <a:noFill/>
          <a:ln/>
        </p:spPr>
        <p:txBody>
          <a:bodyPr wrap="square" lIns="0" tIns="0" rIns="0" bIns="0" rtlCol="0" anchor="t"/>
          <a:lstStyle/>
          <a:p>
            <a:pPr indent="0" marL="0">
              <a:lnSpc>
                <a:spcPts val="1500"/>
              </a:lnSpc>
              <a:buNone/>
            </a:pPr>
            <a:r>
              <a:rPr lang="en-US" sz="1050" dirty="0">
                <a:solidFill>
                  <a:srgbClr val="52525B"/>
                </a:solidFill>
                <a:latin typeface="Calibri" pitchFamily="34" charset="0"/>
                <a:ea typeface="Calibri" pitchFamily="34" charset="-122"/>
                <a:cs typeface="Calibri" pitchFamily="34" charset="-120"/>
              </a:rPr>
              <a:t>Brand colors</a:t>
            </a:r>
            <a:endParaRPr lang="en-US" sz="1050" dirty="0"/>
          </a:p>
          <a:p>
            <a:pPr indent="0" marL="0">
              <a:lnSpc>
                <a:spcPts val="1500"/>
              </a:lnSpc>
              <a:buNone/>
            </a:pPr>
            <a:r>
              <a:rPr lang="en-US" sz="1050" dirty="0">
                <a:solidFill>
                  <a:srgbClr val="52525B"/>
                </a:solidFill>
                <a:latin typeface="Calibri" pitchFamily="34" charset="0"/>
                <a:ea typeface="Calibri" pitchFamily="34" charset="-122"/>
                <a:cs typeface="Calibri" pitchFamily="34" charset="-120"/>
              </a:rPr>
              <a:t>Typography</a:t>
            </a:r>
            <a:endParaRPr lang="en-US" sz="1050" dirty="0"/>
          </a:p>
          <a:p>
            <a:pPr indent="0" marL="0">
              <a:lnSpc>
                <a:spcPts val="1500"/>
              </a:lnSpc>
              <a:buNone/>
            </a:pPr>
            <a:r>
              <a:rPr lang="en-US" sz="1050" dirty="0">
                <a:solidFill>
                  <a:srgbClr val="52525B"/>
                </a:solidFill>
                <a:latin typeface="Calibri" pitchFamily="34" charset="0"/>
                <a:ea typeface="Calibri" pitchFamily="34" charset="-122"/>
                <a:cs typeface="Calibri" pitchFamily="34" charset="-120"/>
              </a:rPr>
              <a:t>Approvals &amp; assets</a:t>
            </a:r>
            <a:endParaRPr lang="en-US" sz="1050" dirty="0"/>
          </a:p>
        </p:txBody>
      </p:sp>
      <p:sp>
        <p:nvSpPr>
          <p:cNvPr id="18" name="Text 15"/>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19" name="Text 16"/>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2</a:t>
            </a:r>
            <a:endParaRPr lang="en-US" sz="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914400" y="800100"/>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REFERENCE</a:t>
            </a:r>
            <a:endParaRPr lang="en-US" sz="850" dirty="0"/>
          </a:p>
        </p:txBody>
      </p:sp>
      <p:pic>
        <p:nvPicPr>
          <p:cNvPr id="3" name="Image 0" descr="/home/claude/sgbrand/ppt/assets/h_bcol.png">    </p:cNvPr>
          <p:cNvPicPr>
            <a:picLocks noChangeAspect="1"/>
          </p:cNvPicPr>
          <p:nvPr/>
        </p:nvPicPr>
        <p:blipFill>
          <a:blip r:embed="rId1"/>
          <a:stretch>
            <a:fillRect/>
          </a:stretch>
        </p:blipFill>
        <p:spPr>
          <a:xfrm>
            <a:off x="877824" y="1074420"/>
            <a:ext cx="1830884" cy="354509"/>
          </a:xfrm>
          <a:prstGeom prst="rect">
            <a:avLst/>
          </a:prstGeom>
        </p:spPr>
      </p:pic>
      <p:sp>
        <p:nvSpPr>
          <p:cNvPr id="4" name="Text 1"/>
          <p:cNvSpPr/>
          <p:nvPr/>
        </p:nvSpPr>
        <p:spPr>
          <a:xfrm>
            <a:off x="914400" y="1630097"/>
            <a:ext cx="9265615" cy="457200"/>
          </a:xfrm>
          <a:prstGeom prst="rect">
            <a:avLst/>
          </a:prstGeom>
          <a:noFill/>
          <a:ln/>
        </p:spPr>
        <p:txBody>
          <a:bodyPr wrap="square" lIns="0" tIns="0" rIns="0" bIns="0" rtlCol="0" anchor="ctr"/>
          <a:lstStyle/>
          <a:p>
            <a:pPr indent="0" marL="0">
              <a:lnSpc>
                <a:spcPts val="1500"/>
              </a:lnSpc>
              <a:buNone/>
            </a:pPr>
            <a:r>
              <a:rPr lang="en-US" sz="1150" dirty="0">
                <a:solidFill>
                  <a:srgbClr val="52525B"/>
                </a:solidFill>
                <a:latin typeface="Calibri" pitchFamily="34" charset="0"/>
                <a:ea typeface="Calibri" pitchFamily="34" charset="-122"/>
                <a:cs typeface="Calibri" pitchFamily="34" charset="-120"/>
              </a:rPr>
              <a:t>Iris is the Safeguard primary and carries interactive intent. Neutrals are cool zinc. Use these values exactly, never sample them from a screenshot, and never approximate them with opacity.</a:t>
            </a:r>
            <a:endParaRPr lang="en-US" sz="1150" dirty="0"/>
          </a:p>
        </p:txBody>
      </p:sp>
      <p:sp>
        <p:nvSpPr>
          <p:cNvPr id="5" name="Shape 2"/>
          <p:cNvSpPr/>
          <p:nvPr/>
        </p:nvSpPr>
        <p:spPr>
          <a:xfrm>
            <a:off x="914400" y="2270177"/>
            <a:ext cx="2439848" cy="713232"/>
          </a:xfrm>
          <a:prstGeom prst="roundRect">
            <a:avLst>
              <a:gd name="adj" fmla="val 7692"/>
            </a:avLst>
          </a:prstGeom>
          <a:solidFill>
            <a:srgbClr val="7033FF"/>
          </a:solidFill>
          <a:ln w="9525">
            <a:solidFill>
              <a:srgbClr val="E4E4E7"/>
            </a:solidFill>
            <a:prstDash val="solid"/>
          </a:ln>
        </p:spPr>
      </p:sp>
      <p:sp>
        <p:nvSpPr>
          <p:cNvPr id="6" name="Text 3"/>
          <p:cNvSpPr/>
          <p:nvPr/>
        </p:nvSpPr>
        <p:spPr>
          <a:xfrm>
            <a:off x="1024128" y="2690801"/>
            <a:ext cx="2220392" cy="219456"/>
          </a:xfrm>
          <a:prstGeom prst="rect">
            <a:avLst/>
          </a:prstGeom>
          <a:noFill/>
          <a:ln/>
        </p:spPr>
        <p:txBody>
          <a:bodyPr wrap="square" lIns="0" tIns="0" rIns="0" bIns="0" rtlCol="0" anchor="ctr"/>
          <a:lstStyle/>
          <a:p>
            <a:pPr indent="0" marL="0">
              <a:buNone/>
            </a:pPr>
            <a:r>
              <a:rPr lang="en-US" sz="900" dirty="0">
                <a:solidFill>
                  <a:srgbClr val="FFFFFF"/>
                </a:solidFill>
                <a:latin typeface="Consolas" pitchFamily="34" charset="0"/>
                <a:ea typeface="Consolas" pitchFamily="34" charset="-122"/>
                <a:cs typeface="Consolas" pitchFamily="34" charset="-120"/>
              </a:rPr>
              <a:t>#7033FF</a:t>
            </a:r>
            <a:endParaRPr lang="en-US" sz="900" dirty="0"/>
          </a:p>
        </p:txBody>
      </p:sp>
      <p:sp>
        <p:nvSpPr>
          <p:cNvPr id="7" name="Text 4"/>
          <p:cNvSpPr/>
          <p:nvPr/>
        </p:nvSpPr>
        <p:spPr>
          <a:xfrm>
            <a:off x="914400" y="3056561"/>
            <a:ext cx="2439848" cy="219456"/>
          </a:xfrm>
          <a:prstGeom prst="rect">
            <a:avLst/>
          </a:prstGeom>
          <a:noFill/>
          <a:ln/>
        </p:spPr>
        <p:txBody>
          <a:bodyPr wrap="square" lIns="0" tIns="0" rIns="0" bIns="0" rtlCol="0" anchor="ctr"/>
          <a:lstStyle/>
          <a:p>
            <a:pPr indent="0" marL="0">
              <a:buNone/>
            </a:pPr>
            <a:r>
              <a:rPr lang="en-US" sz="1050" b="1" dirty="0">
                <a:solidFill>
                  <a:srgbClr val="18181B"/>
                </a:solidFill>
                <a:latin typeface="Calibri" pitchFamily="34" charset="0"/>
                <a:ea typeface="Calibri" pitchFamily="34" charset="-122"/>
                <a:cs typeface="Calibri" pitchFamily="34" charset="-120"/>
              </a:rPr>
              <a:t>Iris 600 . primary</a:t>
            </a:r>
            <a:endParaRPr lang="en-US" sz="1050" dirty="0"/>
          </a:p>
        </p:txBody>
      </p:sp>
      <p:sp>
        <p:nvSpPr>
          <p:cNvPr id="8" name="Text 5"/>
          <p:cNvSpPr/>
          <p:nvPr/>
        </p:nvSpPr>
        <p:spPr>
          <a:xfrm>
            <a:off x="914400" y="3276017"/>
            <a:ext cx="2439848" cy="329184"/>
          </a:xfrm>
          <a:prstGeom prst="rect">
            <a:avLst/>
          </a:prstGeom>
          <a:noFill/>
          <a:ln/>
        </p:spPr>
        <p:txBody>
          <a:bodyPr wrap="square" lIns="0" tIns="0" rIns="0" bIns="0" rtlCol="0" anchor="ctr"/>
          <a:lstStyle/>
          <a:p>
            <a:pPr indent="0" marL="0">
              <a:buNone/>
            </a:pPr>
            <a:r>
              <a:rPr lang="en-US" sz="950" dirty="0">
                <a:solidFill>
                  <a:srgbClr val="8E8E99"/>
                </a:solidFill>
                <a:latin typeface="Calibri" pitchFamily="34" charset="0"/>
                <a:ea typeface="Calibri" pitchFamily="34" charset="-122"/>
                <a:cs typeface="Calibri" pitchFamily="34" charset="-120"/>
              </a:rPr>
              <a:t>White on it: 5.82:1 AA</a:t>
            </a:r>
            <a:endParaRPr lang="en-US" sz="950" dirty="0"/>
          </a:p>
        </p:txBody>
      </p:sp>
      <p:sp>
        <p:nvSpPr>
          <p:cNvPr id="9" name="Shape 6"/>
          <p:cNvSpPr/>
          <p:nvPr/>
        </p:nvSpPr>
        <p:spPr>
          <a:xfrm>
            <a:off x="3555416" y="2270177"/>
            <a:ext cx="2439848" cy="713232"/>
          </a:xfrm>
          <a:prstGeom prst="roundRect">
            <a:avLst>
              <a:gd name="adj" fmla="val 7692"/>
            </a:avLst>
          </a:prstGeom>
          <a:solidFill>
            <a:srgbClr val="5A1FE0"/>
          </a:solidFill>
          <a:ln w="9525">
            <a:solidFill>
              <a:srgbClr val="E4E4E7"/>
            </a:solidFill>
            <a:prstDash val="solid"/>
          </a:ln>
        </p:spPr>
      </p:sp>
      <p:sp>
        <p:nvSpPr>
          <p:cNvPr id="10" name="Text 7"/>
          <p:cNvSpPr/>
          <p:nvPr/>
        </p:nvSpPr>
        <p:spPr>
          <a:xfrm>
            <a:off x="3665144" y="2690801"/>
            <a:ext cx="2220392" cy="219456"/>
          </a:xfrm>
          <a:prstGeom prst="rect">
            <a:avLst/>
          </a:prstGeom>
          <a:noFill/>
          <a:ln/>
        </p:spPr>
        <p:txBody>
          <a:bodyPr wrap="square" lIns="0" tIns="0" rIns="0" bIns="0" rtlCol="0" anchor="ctr"/>
          <a:lstStyle/>
          <a:p>
            <a:pPr indent="0" marL="0">
              <a:buNone/>
            </a:pPr>
            <a:r>
              <a:rPr lang="en-US" sz="900" dirty="0">
                <a:solidFill>
                  <a:srgbClr val="FFFFFF"/>
                </a:solidFill>
                <a:latin typeface="Consolas" pitchFamily="34" charset="0"/>
                <a:ea typeface="Consolas" pitchFamily="34" charset="-122"/>
                <a:cs typeface="Consolas" pitchFamily="34" charset="-120"/>
              </a:rPr>
              <a:t>#5A1FE0</a:t>
            </a:r>
            <a:endParaRPr lang="en-US" sz="900" dirty="0"/>
          </a:p>
        </p:txBody>
      </p:sp>
      <p:sp>
        <p:nvSpPr>
          <p:cNvPr id="11" name="Text 8"/>
          <p:cNvSpPr/>
          <p:nvPr/>
        </p:nvSpPr>
        <p:spPr>
          <a:xfrm>
            <a:off x="3555416" y="3056561"/>
            <a:ext cx="2439848" cy="219456"/>
          </a:xfrm>
          <a:prstGeom prst="rect">
            <a:avLst/>
          </a:prstGeom>
          <a:noFill/>
          <a:ln/>
        </p:spPr>
        <p:txBody>
          <a:bodyPr wrap="square" lIns="0" tIns="0" rIns="0" bIns="0" rtlCol="0" anchor="ctr"/>
          <a:lstStyle/>
          <a:p>
            <a:pPr indent="0" marL="0">
              <a:buNone/>
            </a:pPr>
            <a:r>
              <a:rPr lang="en-US" sz="1050" b="1" dirty="0">
                <a:solidFill>
                  <a:srgbClr val="18181B"/>
                </a:solidFill>
                <a:latin typeface="Calibri" pitchFamily="34" charset="0"/>
                <a:ea typeface="Calibri" pitchFamily="34" charset="-122"/>
                <a:cs typeface="Calibri" pitchFamily="34" charset="-120"/>
              </a:rPr>
              <a:t>Iris 700 . text on light</a:t>
            </a:r>
            <a:endParaRPr lang="en-US" sz="1050" dirty="0"/>
          </a:p>
        </p:txBody>
      </p:sp>
      <p:sp>
        <p:nvSpPr>
          <p:cNvPr id="12" name="Text 9"/>
          <p:cNvSpPr/>
          <p:nvPr/>
        </p:nvSpPr>
        <p:spPr>
          <a:xfrm>
            <a:off x="3555416" y="3276017"/>
            <a:ext cx="2439848" cy="329184"/>
          </a:xfrm>
          <a:prstGeom prst="rect">
            <a:avLst/>
          </a:prstGeom>
          <a:noFill/>
          <a:ln/>
        </p:spPr>
        <p:txBody>
          <a:bodyPr wrap="square" lIns="0" tIns="0" rIns="0" bIns="0" rtlCol="0" anchor="ctr"/>
          <a:lstStyle/>
          <a:p>
            <a:pPr indent="0" marL="0">
              <a:buNone/>
            </a:pPr>
            <a:r>
              <a:rPr lang="en-US" sz="950" dirty="0">
                <a:solidFill>
                  <a:srgbClr val="8E8E99"/>
                </a:solidFill>
                <a:latin typeface="Calibri" pitchFamily="34" charset="0"/>
                <a:ea typeface="Calibri" pitchFamily="34" charset="-122"/>
                <a:cs typeface="Calibri" pitchFamily="34" charset="-120"/>
              </a:rPr>
              <a:t>Iris text on white: 7.76:1 AAA</a:t>
            </a:r>
            <a:endParaRPr lang="en-US" sz="950" dirty="0"/>
          </a:p>
        </p:txBody>
      </p:sp>
      <p:sp>
        <p:nvSpPr>
          <p:cNvPr id="13" name="Shape 10"/>
          <p:cNvSpPr/>
          <p:nvPr/>
        </p:nvSpPr>
        <p:spPr>
          <a:xfrm>
            <a:off x="6196432" y="2270177"/>
            <a:ext cx="2439848" cy="713232"/>
          </a:xfrm>
          <a:prstGeom prst="roundRect">
            <a:avLst>
              <a:gd name="adj" fmla="val 7692"/>
            </a:avLst>
          </a:prstGeom>
          <a:solidFill>
            <a:srgbClr val="A385FF"/>
          </a:solidFill>
          <a:ln w="9525">
            <a:solidFill>
              <a:srgbClr val="E4E4E7"/>
            </a:solidFill>
            <a:prstDash val="solid"/>
          </a:ln>
        </p:spPr>
      </p:sp>
      <p:sp>
        <p:nvSpPr>
          <p:cNvPr id="14" name="Text 11"/>
          <p:cNvSpPr/>
          <p:nvPr/>
        </p:nvSpPr>
        <p:spPr>
          <a:xfrm>
            <a:off x="6306160" y="2690801"/>
            <a:ext cx="2220392" cy="219456"/>
          </a:xfrm>
          <a:prstGeom prst="rect">
            <a:avLst/>
          </a:prstGeom>
          <a:noFill/>
          <a:ln/>
        </p:spPr>
        <p:txBody>
          <a:bodyPr wrap="square" lIns="0" tIns="0" rIns="0" bIns="0" rtlCol="0" anchor="ctr"/>
          <a:lstStyle/>
          <a:p>
            <a:pPr indent="0" marL="0">
              <a:buNone/>
            </a:pPr>
            <a:r>
              <a:rPr lang="en-US" sz="900" dirty="0">
                <a:solidFill>
                  <a:srgbClr val="18181B"/>
                </a:solidFill>
                <a:latin typeface="Consolas" pitchFamily="34" charset="0"/>
                <a:ea typeface="Consolas" pitchFamily="34" charset="-122"/>
                <a:cs typeface="Consolas" pitchFamily="34" charset="-120"/>
              </a:rPr>
              <a:t>#A385FF</a:t>
            </a:r>
            <a:endParaRPr lang="en-US" sz="900" dirty="0"/>
          </a:p>
        </p:txBody>
      </p:sp>
      <p:sp>
        <p:nvSpPr>
          <p:cNvPr id="15" name="Text 12"/>
          <p:cNvSpPr/>
          <p:nvPr/>
        </p:nvSpPr>
        <p:spPr>
          <a:xfrm>
            <a:off x="6196432" y="3056561"/>
            <a:ext cx="2439848" cy="219456"/>
          </a:xfrm>
          <a:prstGeom prst="rect">
            <a:avLst/>
          </a:prstGeom>
          <a:noFill/>
          <a:ln/>
        </p:spPr>
        <p:txBody>
          <a:bodyPr wrap="square" lIns="0" tIns="0" rIns="0" bIns="0" rtlCol="0" anchor="ctr"/>
          <a:lstStyle/>
          <a:p>
            <a:pPr indent="0" marL="0">
              <a:buNone/>
            </a:pPr>
            <a:r>
              <a:rPr lang="en-US" sz="1050" b="1" dirty="0">
                <a:solidFill>
                  <a:srgbClr val="18181B"/>
                </a:solidFill>
                <a:latin typeface="Calibri" pitchFamily="34" charset="0"/>
                <a:ea typeface="Calibri" pitchFamily="34" charset="-122"/>
                <a:cs typeface="Calibri" pitchFamily="34" charset="-120"/>
              </a:rPr>
              <a:t>Iris 400 . dark accent</a:t>
            </a:r>
            <a:endParaRPr lang="en-US" sz="1050" dirty="0"/>
          </a:p>
        </p:txBody>
      </p:sp>
      <p:sp>
        <p:nvSpPr>
          <p:cNvPr id="16" name="Text 13"/>
          <p:cNvSpPr/>
          <p:nvPr/>
        </p:nvSpPr>
        <p:spPr>
          <a:xfrm>
            <a:off x="6196432" y="3276017"/>
            <a:ext cx="2439848" cy="329184"/>
          </a:xfrm>
          <a:prstGeom prst="rect">
            <a:avLst/>
          </a:prstGeom>
          <a:noFill/>
          <a:ln/>
        </p:spPr>
        <p:txBody>
          <a:bodyPr wrap="square" lIns="0" tIns="0" rIns="0" bIns="0" rtlCol="0" anchor="ctr"/>
          <a:lstStyle/>
          <a:p>
            <a:pPr indent="0" marL="0">
              <a:buNone/>
            </a:pPr>
            <a:r>
              <a:rPr lang="en-US" sz="950" dirty="0">
                <a:solidFill>
                  <a:srgbClr val="8E8E99"/>
                </a:solidFill>
                <a:latin typeface="Calibri" pitchFamily="34" charset="0"/>
                <a:ea typeface="Calibri" pitchFamily="34" charset="-122"/>
                <a:cs typeface="Calibri" pitchFamily="34" charset="-120"/>
              </a:rPr>
              <a:t>On ink: 6.97:1 AA</a:t>
            </a:r>
            <a:endParaRPr lang="en-US" sz="950" dirty="0"/>
          </a:p>
        </p:txBody>
      </p:sp>
      <p:sp>
        <p:nvSpPr>
          <p:cNvPr id="17" name="Shape 14"/>
          <p:cNvSpPr/>
          <p:nvPr/>
        </p:nvSpPr>
        <p:spPr>
          <a:xfrm>
            <a:off x="8837447" y="2270177"/>
            <a:ext cx="2439848" cy="713232"/>
          </a:xfrm>
          <a:prstGeom prst="roundRect">
            <a:avLst>
              <a:gd name="adj" fmla="val 7692"/>
            </a:avLst>
          </a:prstGeom>
          <a:solidFill>
            <a:srgbClr val="F2ECFF"/>
          </a:solidFill>
          <a:ln w="9525">
            <a:solidFill>
              <a:srgbClr val="E4E4E7"/>
            </a:solidFill>
            <a:prstDash val="solid"/>
          </a:ln>
        </p:spPr>
      </p:sp>
      <p:sp>
        <p:nvSpPr>
          <p:cNvPr id="18" name="Text 15"/>
          <p:cNvSpPr/>
          <p:nvPr/>
        </p:nvSpPr>
        <p:spPr>
          <a:xfrm>
            <a:off x="8947175" y="2690801"/>
            <a:ext cx="2220392" cy="219456"/>
          </a:xfrm>
          <a:prstGeom prst="rect">
            <a:avLst/>
          </a:prstGeom>
          <a:noFill/>
          <a:ln/>
        </p:spPr>
        <p:txBody>
          <a:bodyPr wrap="square" lIns="0" tIns="0" rIns="0" bIns="0" rtlCol="0" anchor="ctr"/>
          <a:lstStyle/>
          <a:p>
            <a:pPr indent="0" marL="0">
              <a:buNone/>
            </a:pPr>
            <a:r>
              <a:rPr lang="en-US" sz="900" dirty="0">
                <a:solidFill>
                  <a:srgbClr val="18181B"/>
                </a:solidFill>
                <a:latin typeface="Consolas" pitchFamily="34" charset="0"/>
                <a:ea typeface="Consolas" pitchFamily="34" charset="-122"/>
                <a:cs typeface="Consolas" pitchFamily="34" charset="-120"/>
              </a:rPr>
              <a:t>#F2ECFF</a:t>
            </a:r>
            <a:endParaRPr lang="en-US" sz="900" dirty="0"/>
          </a:p>
        </p:txBody>
      </p:sp>
      <p:sp>
        <p:nvSpPr>
          <p:cNvPr id="19" name="Text 16"/>
          <p:cNvSpPr/>
          <p:nvPr/>
        </p:nvSpPr>
        <p:spPr>
          <a:xfrm>
            <a:off x="8837447" y="3056561"/>
            <a:ext cx="2439848" cy="219456"/>
          </a:xfrm>
          <a:prstGeom prst="rect">
            <a:avLst/>
          </a:prstGeom>
          <a:noFill/>
          <a:ln/>
        </p:spPr>
        <p:txBody>
          <a:bodyPr wrap="square" lIns="0" tIns="0" rIns="0" bIns="0" rtlCol="0" anchor="ctr"/>
          <a:lstStyle/>
          <a:p>
            <a:pPr indent="0" marL="0">
              <a:buNone/>
            </a:pPr>
            <a:r>
              <a:rPr lang="en-US" sz="1050" b="1" dirty="0">
                <a:solidFill>
                  <a:srgbClr val="18181B"/>
                </a:solidFill>
                <a:latin typeface="Calibri" pitchFamily="34" charset="0"/>
                <a:ea typeface="Calibri" pitchFamily="34" charset="-122"/>
                <a:cs typeface="Calibri" pitchFamily="34" charset="-120"/>
              </a:rPr>
              <a:t>Iris 50 . tint</a:t>
            </a:r>
            <a:endParaRPr lang="en-US" sz="1050" dirty="0"/>
          </a:p>
        </p:txBody>
      </p:sp>
      <p:sp>
        <p:nvSpPr>
          <p:cNvPr id="20" name="Text 17"/>
          <p:cNvSpPr/>
          <p:nvPr/>
        </p:nvSpPr>
        <p:spPr>
          <a:xfrm>
            <a:off x="8837447" y="3276017"/>
            <a:ext cx="2439848" cy="329184"/>
          </a:xfrm>
          <a:prstGeom prst="rect">
            <a:avLst/>
          </a:prstGeom>
          <a:noFill/>
          <a:ln/>
        </p:spPr>
        <p:txBody>
          <a:bodyPr wrap="square" lIns="0" tIns="0" rIns="0" bIns="0" rtlCol="0" anchor="ctr"/>
          <a:lstStyle/>
          <a:p>
            <a:pPr indent="0" marL="0">
              <a:buNone/>
            </a:pPr>
            <a:r>
              <a:rPr lang="en-US" sz="950" dirty="0">
                <a:solidFill>
                  <a:srgbClr val="8E8E99"/>
                </a:solidFill>
                <a:latin typeface="Calibri" pitchFamily="34" charset="0"/>
                <a:ea typeface="Calibri" pitchFamily="34" charset="-122"/>
                <a:cs typeface="Calibri" pitchFamily="34" charset="-120"/>
              </a:rPr>
              <a:t>Soft backgrounds, callouts</a:t>
            </a:r>
            <a:endParaRPr lang="en-US" sz="950" dirty="0"/>
          </a:p>
        </p:txBody>
      </p:sp>
      <p:sp>
        <p:nvSpPr>
          <p:cNvPr id="21" name="Shape 18"/>
          <p:cNvSpPr/>
          <p:nvPr/>
        </p:nvSpPr>
        <p:spPr>
          <a:xfrm>
            <a:off x="914400" y="3842945"/>
            <a:ext cx="2439848" cy="713232"/>
          </a:xfrm>
          <a:prstGeom prst="roundRect">
            <a:avLst>
              <a:gd name="adj" fmla="val 7692"/>
            </a:avLst>
          </a:prstGeom>
          <a:solidFill>
            <a:srgbClr val="0A0A0A"/>
          </a:solidFill>
          <a:ln w="9525">
            <a:solidFill>
              <a:srgbClr val="E4E4E7"/>
            </a:solidFill>
            <a:prstDash val="solid"/>
          </a:ln>
        </p:spPr>
      </p:sp>
      <p:sp>
        <p:nvSpPr>
          <p:cNvPr id="22" name="Text 19"/>
          <p:cNvSpPr/>
          <p:nvPr/>
        </p:nvSpPr>
        <p:spPr>
          <a:xfrm>
            <a:off x="1024128" y="4263569"/>
            <a:ext cx="2220392" cy="219456"/>
          </a:xfrm>
          <a:prstGeom prst="rect">
            <a:avLst/>
          </a:prstGeom>
          <a:noFill/>
          <a:ln/>
        </p:spPr>
        <p:txBody>
          <a:bodyPr wrap="square" lIns="0" tIns="0" rIns="0" bIns="0" rtlCol="0" anchor="ctr"/>
          <a:lstStyle/>
          <a:p>
            <a:pPr indent="0" marL="0">
              <a:buNone/>
            </a:pPr>
            <a:r>
              <a:rPr lang="en-US" sz="900" dirty="0">
                <a:solidFill>
                  <a:srgbClr val="FFFFFF"/>
                </a:solidFill>
                <a:latin typeface="Consolas" pitchFamily="34" charset="0"/>
                <a:ea typeface="Consolas" pitchFamily="34" charset="-122"/>
                <a:cs typeface="Consolas" pitchFamily="34" charset="-120"/>
              </a:rPr>
              <a:t>#0A0A0A</a:t>
            </a:r>
            <a:endParaRPr lang="en-US" sz="900" dirty="0"/>
          </a:p>
        </p:txBody>
      </p:sp>
      <p:sp>
        <p:nvSpPr>
          <p:cNvPr id="23" name="Text 20"/>
          <p:cNvSpPr/>
          <p:nvPr/>
        </p:nvSpPr>
        <p:spPr>
          <a:xfrm>
            <a:off x="914400" y="4629329"/>
            <a:ext cx="2439848" cy="219456"/>
          </a:xfrm>
          <a:prstGeom prst="rect">
            <a:avLst/>
          </a:prstGeom>
          <a:noFill/>
          <a:ln/>
        </p:spPr>
        <p:txBody>
          <a:bodyPr wrap="square" lIns="0" tIns="0" rIns="0" bIns="0" rtlCol="0" anchor="ctr"/>
          <a:lstStyle/>
          <a:p>
            <a:pPr indent="0" marL="0">
              <a:buNone/>
            </a:pPr>
            <a:r>
              <a:rPr lang="en-US" sz="1050" b="1" dirty="0">
                <a:solidFill>
                  <a:srgbClr val="18181B"/>
                </a:solidFill>
                <a:latin typeface="Calibri" pitchFamily="34" charset="0"/>
                <a:ea typeface="Calibri" pitchFamily="34" charset="-122"/>
                <a:cs typeface="Calibri" pitchFamily="34" charset="-120"/>
              </a:rPr>
              <a:t>Ink</a:t>
            </a:r>
            <a:endParaRPr lang="en-US" sz="1050" dirty="0"/>
          </a:p>
        </p:txBody>
      </p:sp>
      <p:sp>
        <p:nvSpPr>
          <p:cNvPr id="24" name="Text 21"/>
          <p:cNvSpPr/>
          <p:nvPr/>
        </p:nvSpPr>
        <p:spPr>
          <a:xfrm>
            <a:off x="914400" y="4848785"/>
            <a:ext cx="2439848" cy="329184"/>
          </a:xfrm>
          <a:prstGeom prst="rect">
            <a:avLst/>
          </a:prstGeom>
          <a:noFill/>
          <a:ln/>
        </p:spPr>
        <p:txBody>
          <a:bodyPr wrap="square" lIns="0" tIns="0" rIns="0" bIns="0" rtlCol="0" anchor="ctr"/>
          <a:lstStyle/>
          <a:p>
            <a:pPr indent="0" marL="0">
              <a:buNone/>
            </a:pPr>
            <a:r>
              <a:rPr lang="en-US" sz="950" dirty="0">
                <a:solidFill>
                  <a:srgbClr val="8E8E99"/>
                </a:solidFill>
                <a:latin typeface="Calibri" pitchFamily="34" charset="0"/>
                <a:ea typeface="Calibri" pitchFamily="34" charset="-122"/>
                <a:cs typeface="Calibri" pitchFamily="34" charset="-120"/>
              </a:rPr>
              <a:t>Art ground, positive logo on light</a:t>
            </a:r>
            <a:endParaRPr lang="en-US" sz="950" dirty="0"/>
          </a:p>
        </p:txBody>
      </p:sp>
      <p:sp>
        <p:nvSpPr>
          <p:cNvPr id="25" name="Shape 22"/>
          <p:cNvSpPr/>
          <p:nvPr/>
        </p:nvSpPr>
        <p:spPr>
          <a:xfrm>
            <a:off x="3555416" y="3842945"/>
            <a:ext cx="2439848" cy="713232"/>
          </a:xfrm>
          <a:prstGeom prst="roundRect">
            <a:avLst>
              <a:gd name="adj" fmla="val 7692"/>
            </a:avLst>
          </a:prstGeom>
          <a:solidFill>
            <a:srgbClr val="18181B"/>
          </a:solidFill>
          <a:ln w="9525">
            <a:solidFill>
              <a:srgbClr val="E4E4E7"/>
            </a:solidFill>
            <a:prstDash val="solid"/>
          </a:ln>
        </p:spPr>
      </p:sp>
      <p:sp>
        <p:nvSpPr>
          <p:cNvPr id="26" name="Text 23"/>
          <p:cNvSpPr/>
          <p:nvPr/>
        </p:nvSpPr>
        <p:spPr>
          <a:xfrm>
            <a:off x="3665144" y="4263569"/>
            <a:ext cx="2220392" cy="219456"/>
          </a:xfrm>
          <a:prstGeom prst="rect">
            <a:avLst/>
          </a:prstGeom>
          <a:noFill/>
          <a:ln/>
        </p:spPr>
        <p:txBody>
          <a:bodyPr wrap="square" lIns="0" tIns="0" rIns="0" bIns="0" rtlCol="0" anchor="ctr"/>
          <a:lstStyle/>
          <a:p>
            <a:pPr indent="0" marL="0">
              <a:buNone/>
            </a:pPr>
            <a:r>
              <a:rPr lang="en-US" sz="900" dirty="0">
                <a:solidFill>
                  <a:srgbClr val="FFFFFF"/>
                </a:solidFill>
                <a:latin typeface="Consolas" pitchFamily="34" charset="0"/>
                <a:ea typeface="Consolas" pitchFamily="34" charset="-122"/>
                <a:cs typeface="Consolas" pitchFamily="34" charset="-120"/>
              </a:rPr>
              <a:t>#18181B</a:t>
            </a:r>
            <a:endParaRPr lang="en-US" sz="900" dirty="0"/>
          </a:p>
        </p:txBody>
      </p:sp>
      <p:sp>
        <p:nvSpPr>
          <p:cNvPr id="27" name="Text 24"/>
          <p:cNvSpPr/>
          <p:nvPr/>
        </p:nvSpPr>
        <p:spPr>
          <a:xfrm>
            <a:off x="3555416" y="4629329"/>
            <a:ext cx="2439848" cy="219456"/>
          </a:xfrm>
          <a:prstGeom prst="rect">
            <a:avLst/>
          </a:prstGeom>
          <a:noFill/>
          <a:ln/>
        </p:spPr>
        <p:txBody>
          <a:bodyPr wrap="square" lIns="0" tIns="0" rIns="0" bIns="0" rtlCol="0" anchor="ctr"/>
          <a:lstStyle/>
          <a:p>
            <a:pPr indent="0" marL="0">
              <a:buNone/>
            </a:pPr>
            <a:r>
              <a:rPr lang="en-US" sz="1050" b="1" dirty="0">
                <a:solidFill>
                  <a:srgbClr val="18181B"/>
                </a:solidFill>
                <a:latin typeface="Calibri" pitchFamily="34" charset="0"/>
                <a:ea typeface="Calibri" pitchFamily="34" charset="-122"/>
                <a:cs typeface="Calibri" pitchFamily="34" charset="-120"/>
              </a:rPr>
              <a:t>Zinc 900 . body text</a:t>
            </a:r>
            <a:endParaRPr lang="en-US" sz="1050" dirty="0"/>
          </a:p>
        </p:txBody>
      </p:sp>
      <p:sp>
        <p:nvSpPr>
          <p:cNvPr id="28" name="Text 25"/>
          <p:cNvSpPr/>
          <p:nvPr/>
        </p:nvSpPr>
        <p:spPr>
          <a:xfrm>
            <a:off x="3555416" y="4848785"/>
            <a:ext cx="2439848" cy="329184"/>
          </a:xfrm>
          <a:prstGeom prst="rect">
            <a:avLst/>
          </a:prstGeom>
          <a:noFill/>
          <a:ln/>
        </p:spPr>
        <p:txBody>
          <a:bodyPr wrap="square" lIns="0" tIns="0" rIns="0" bIns="0" rtlCol="0" anchor="ctr"/>
          <a:lstStyle/>
          <a:p>
            <a:pPr indent="0" marL="0">
              <a:buNone/>
            </a:pPr>
            <a:r>
              <a:rPr lang="en-US" sz="950" dirty="0">
                <a:solidFill>
                  <a:srgbClr val="8E8E99"/>
                </a:solidFill>
                <a:latin typeface="Calibri" pitchFamily="34" charset="0"/>
                <a:ea typeface="Calibri" pitchFamily="34" charset="-122"/>
                <a:cs typeface="Calibri" pitchFamily="34" charset="-120"/>
              </a:rPr>
              <a:t>On light: 16.97:1 AAA</a:t>
            </a:r>
            <a:endParaRPr lang="en-US" sz="950" dirty="0"/>
          </a:p>
        </p:txBody>
      </p:sp>
      <p:sp>
        <p:nvSpPr>
          <p:cNvPr id="29" name="Shape 26"/>
          <p:cNvSpPr/>
          <p:nvPr/>
        </p:nvSpPr>
        <p:spPr>
          <a:xfrm>
            <a:off x="6196432" y="3842945"/>
            <a:ext cx="2439848" cy="713232"/>
          </a:xfrm>
          <a:prstGeom prst="roundRect">
            <a:avLst>
              <a:gd name="adj" fmla="val 7692"/>
            </a:avLst>
          </a:prstGeom>
          <a:solidFill>
            <a:srgbClr val="52525B"/>
          </a:solidFill>
          <a:ln w="9525">
            <a:solidFill>
              <a:srgbClr val="E4E4E7"/>
            </a:solidFill>
            <a:prstDash val="solid"/>
          </a:ln>
        </p:spPr>
      </p:sp>
      <p:sp>
        <p:nvSpPr>
          <p:cNvPr id="30" name="Text 27"/>
          <p:cNvSpPr/>
          <p:nvPr/>
        </p:nvSpPr>
        <p:spPr>
          <a:xfrm>
            <a:off x="6306160" y="4263569"/>
            <a:ext cx="2220392" cy="219456"/>
          </a:xfrm>
          <a:prstGeom prst="rect">
            <a:avLst/>
          </a:prstGeom>
          <a:noFill/>
          <a:ln/>
        </p:spPr>
        <p:txBody>
          <a:bodyPr wrap="square" lIns="0" tIns="0" rIns="0" bIns="0" rtlCol="0" anchor="ctr"/>
          <a:lstStyle/>
          <a:p>
            <a:pPr indent="0" marL="0">
              <a:buNone/>
            </a:pPr>
            <a:r>
              <a:rPr lang="en-US" sz="900" dirty="0">
                <a:solidFill>
                  <a:srgbClr val="FFFFFF"/>
                </a:solidFill>
                <a:latin typeface="Consolas" pitchFamily="34" charset="0"/>
                <a:ea typeface="Consolas" pitchFamily="34" charset="-122"/>
                <a:cs typeface="Consolas" pitchFamily="34" charset="-120"/>
              </a:rPr>
              <a:t>#52525B</a:t>
            </a:r>
            <a:endParaRPr lang="en-US" sz="900" dirty="0"/>
          </a:p>
        </p:txBody>
      </p:sp>
      <p:sp>
        <p:nvSpPr>
          <p:cNvPr id="31" name="Text 28"/>
          <p:cNvSpPr/>
          <p:nvPr/>
        </p:nvSpPr>
        <p:spPr>
          <a:xfrm>
            <a:off x="6196432" y="4629329"/>
            <a:ext cx="2439848" cy="219456"/>
          </a:xfrm>
          <a:prstGeom prst="rect">
            <a:avLst/>
          </a:prstGeom>
          <a:noFill/>
          <a:ln/>
        </p:spPr>
        <p:txBody>
          <a:bodyPr wrap="square" lIns="0" tIns="0" rIns="0" bIns="0" rtlCol="0" anchor="ctr"/>
          <a:lstStyle/>
          <a:p>
            <a:pPr indent="0" marL="0">
              <a:buNone/>
            </a:pPr>
            <a:r>
              <a:rPr lang="en-US" sz="1050" b="1" dirty="0">
                <a:solidFill>
                  <a:srgbClr val="18181B"/>
                </a:solidFill>
                <a:latin typeface="Calibri" pitchFamily="34" charset="0"/>
                <a:ea typeface="Calibri" pitchFamily="34" charset="-122"/>
                <a:cs typeface="Calibri" pitchFamily="34" charset="-120"/>
              </a:rPr>
              <a:t>Zinc 600 . muted</a:t>
            </a:r>
            <a:endParaRPr lang="en-US" sz="1050" dirty="0"/>
          </a:p>
        </p:txBody>
      </p:sp>
      <p:sp>
        <p:nvSpPr>
          <p:cNvPr id="32" name="Text 29"/>
          <p:cNvSpPr/>
          <p:nvPr/>
        </p:nvSpPr>
        <p:spPr>
          <a:xfrm>
            <a:off x="6196432" y="4848785"/>
            <a:ext cx="2439848" cy="329184"/>
          </a:xfrm>
          <a:prstGeom prst="rect">
            <a:avLst/>
          </a:prstGeom>
          <a:noFill/>
          <a:ln/>
        </p:spPr>
        <p:txBody>
          <a:bodyPr wrap="square" lIns="0" tIns="0" rIns="0" bIns="0" rtlCol="0" anchor="ctr"/>
          <a:lstStyle/>
          <a:p>
            <a:pPr indent="0" marL="0">
              <a:buNone/>
            </a:pPr>
            <a:r>
              <a:rPr lang="en-US" sz="950" dirty="0">
                <a:solidFill>
                  <a:srgbClr val="8E8E99"/>
                </a:solidFill>
                <a:latin typeface="Calibri" pitchFamily="34" charset="0"/>
                <a:ea typeface="Calibri" pitchFamily="34" charset="-122"/>
                <a:cs typeface="Calibri" pitchFamily="34" charset="-120"/>
              </a:rPr>
              <a:t>On paper: 7.41:1 AAA</a:t>
            </a:r>
            <a:endParaRPr lang="en-US" sz="950" dirty="0"/>
          </a:p>
        </p:txBody>
      </p:sp>
      <p:sp>
        <p:nvSpPr>
          <p:cNvPr id="33" name="Shape 30"/>
          <p:cNvSpPr/>
          <p:nvPr/>
        </p:nvSpPr>
        <p:spPr>
          <a:xfrm>
            <a:off x="8837447" y="3842945"/>
            <a:ext cx="2439848" cy="713232"/>
          </a:xfrm>
          <a:prstGeom prst="roundRect">
            <a:avLst>
              <a:gd name="adj" fmla="val 7692"/>
            </a:avLst>
          </a:prstGeom>
          <a:solidFill>
            <a:srgbClr val="FAFAFA"/>
          </a:solidFill>
          <a:ln w="9525">
            <a:solidFill>
              <a:srgbClr val="E4E4E7"/>
            </a:solidFill>
            <a:prstDash val="solid"/>
          </a:ln>
        </p:spPr>
      </p:sp>
      <p:sp>
        <p:nvSpPr>
          <p:cNvPr id="34" name="Text 31"/>
          <p:cNvSpPr/>
          <p:nvPr/>
        </p:nvSpPr>
        <p:spPr>
          <a:xfrm>
            <a:off x="8947175" y="4263569"/>
            <a:ext cx="2220392" cy="219456"/>
          </a:xfrm>
          <a:prstGeom prst="rect">
            <a:avLst/>
          </a:prstGeom>
          <a:noFill/>
          <a:ln/>
        </p:spPr>
        <p:txBody>
          <a:bodyPr wrap="square" lIns="0" tIns="0" rIns="0" bIns="0" rtlCol="0" anchor="ctr"/>
          <a:lstStyle/>
          <a:p>
            <a:pPr indent="0" marL="0">
              <a:buNone/>
            </a:pPr>
            <a:r>
              <a:rPr lang="en-US" sz="900" dirty="0">
                <a:solidFill>
                  <a:srgbClr val="18181B"/>
                </a:solidFill>
                <a:latin typeface="Consolas" pitchFamily="34" charset="0"/>
                <a:ea typeface="Consolas" pitchFamily="34" charset="-122"/>
                <a:cs typeface="Consolas" pitchFamily="34" charset="-120"/>
              </a:rPr>
              <a:t>#FAFAFA</a:t>
            </a:r>
            <a:endParaRPr lang="en-US" sz="900" dirty="0"/>
          </a:p>
        </p:txBody>
      </p:sp>
      <p:sp>
        <p:nvSpPr>
          <p:cNvPr id="35" name="Text 32"/>
          <p:cNvSpPr/>
          <p:nvPr/>
        </p:nvSpPr>
        <p:spPr>
          <a:xfrm>
            <a:off x="8837447" y="4629329"/>
            <a:ext cx="2439848" cy="219456"/>
          </a:xfrm>
          <a:prstGeom prst="rect">
            <a:avLst/>
          </a:prstGeom>
          <a:noFill/>
          <a:ln/>
        </p:spPr>
        <p:txBody>
          <a:bodyPr wrap="square" lIns="0" tIns="0" rIns="0" bIns="0" rtlCol="0" anchor="ctr"/>
          <a:lstStyle/>
          <a:p>
            <a:pPr indent="0" marL="0">
              <a:buNone/>
            </a:pPr>
            <a:r>
              <a:rPr lang="en-US" sz="1050" b="1" dirty="0">
                <a:solidFill>
                  <a:srgbClr val="18181B"/>
                </a:solidFill>
                <a:latin typeface="Calibri" pitchFamily="34" charset="0"/>
                <a:ea typeface="Calibri" pitchFamily="34" charset="-122"/>
                <a:cs typeface="Calibri" pitchFamily="34" charset="-120"/>
              </a:rPr>
              <a:t>Zinc 50 . light ground</a:t>
            </a:r>
            <a:endParaRPr lang="en-US" sz="1050" dirty="0"/>
          </a:p>
        </p:txBody>
      </p:sp>
      <p:sp>
        <p:nvSpPr>
          <p:cNvPr id="36" name="Text 33"/>
          <p:cNvSpPr/>
          <p:nvPr/>
        </p:nvSpPr>
        <p:spPr>
          <a:xfrm>
            <a:off x="8837447" y="4848785"/>
            <a:ext cx="2439848" cy="329184"/>
          </a:xfrm>
          <a:prstGeom prst="rect">
            <a:avLst/>
          </a:prstGeom>
          <a:noFill/>
          <a:ln/>
        </p:spPr>
        <p:txBody>
          <a:bodyPr wrap="square" lIns="0" tIns="0" rIns="0" bIns="0" rtlCol="0" anchor="ctr"/>
          <a:lstStyle/>
          <a:p>
            <a:pPr indent="0" marL="0">
              <a:buNone/>
            </a:pPr>
            <a:r>
              <a:rPr lang="en-US" sz="950" dirty="0">
                <a:solidFill>
                  <a:srgbClr val="8E8E99"/>
                </a:solidFill>
                <a:latin typeface="Calibri" pitchFamily="34" charset="0"/>
                <a:ea typeface="Calibri" pitchFamily="34" charset="-122"/>
                <a:cs typeface="Calibri" pitchFamily="34" charset="-120"/>
              </a:rPr>
              <a:t>Light page background</a:t>
            </a:r>
            <a:endParaRPr lang="en-US" sz="950" dirty="0"/>
          </a:p>
        </p:txBody>
      </p:sp>
      <p:sp>
        <p:nvSpPr>
          <p:cNvPr id="37" name="Shape 34"/>
          <p:cNvSpPr/>
          <p:nvPr/>
        </p:nvSpPr>
        <p:spPr>
          <a:xfrm>
            <a:off x="914400" y="5415713"/>
            <a:ext cx="10362895" cy="0"/>
          </a:xfrm>
          <a:prstGeom prst="line">
            <a:avLst/>
          </a:prstGeom>
          <a:noFill/>
          <a:ln w="9525">
            <a:solidFill>
              <a:srgbClr val="E4E4E7"/>
            </a:solidFill>
            <a:prstDash val="solid"/>
          </a:ln>
        </p:spPr>
      </p:sp>
      <p:sp>
        <p:nvSpPr>
          <p:cNvPr id="38" name="Shape 35"/>
          <p:cNvSpPr/>
          <p:nvPr/>
        </p:nvSpPr>
        <p:spPr>
          <a:xfrm>
            <a:off x="914400" y="5562017"/>
            <a:ext cx="1051560" cy="457200"/>
          </a:xfrm>
          <a:prstGeom prst="roundRect">
            <a:avLst>
              <a:gd name="adj" fmla="val 10000"/>
            </a:avLst>
          </a:prstGeom>
          <a:solidFill>
            <a:srgbClr val="8B44F8"/>
          </a:solidFill>
          <a:ln/>
        </p:spPr>
      </p:sp>
      <p:sp>
        <p:nvSpPr>
          <p:cNvPr id="39" name="Text 36"/>
          <p:cNvSpPr/>
          <p:nvPr/>
        </p:nvSpPr>
        <p:spPr>
          <a:xfrm>
            <a:off x="2194560" y="5543729"/>
            <a:ext cx="9082735" cy="237744"/>
          </a:xfrm>
          <a:prstGeom prst="rect">
            <a:avLst/>
          </a:prstGeom>
          <a:noFill/>
          <a:ln/>
        </p:spPr>
        <p:txBody>
          <a:bodyPr wrap="square" lIns="0" tIns="0" rIns="0" bIns="0" rtlCol="0" anchor="ctr"/>
          <a:lstStyle/>
          <a:p>
            <a:pPr indent="0" marL="0">
              <a:buNone/>
            </a:pPr>
            <a:r>
              <a:rPr lang="en-US" sz="1100" b="1" dirty="0">
                <a:solidFill>
                  <a:srgbClr val="18181B"/>
                </a:solidFill>
                <a:latin typeface="Calibri" pitchFamily="34" charset="0"/>
                <a:ea typeface="Calibri" pitchFamily="34" charset="-122"/>
                <a:cs typeface="Calibri" pitchFamily="34" charset="-120"/>
              </a:rPr>
              <a:t>Signature gradient  </a:t>
            </a:r>
            <a:pPr indent="0" marL="0">
              <a:buNone/>
            </a:pPr>
            <a:r>
              <a:rPr lang="en-US" sz="1000" dirty="0">
                <a:solidFill>
                  <a:srgbClr val="000000"/>
                </a:solidFill>
                <a:latin typeface="Consolas" pitchFamily="34" charset="0"/>
                <a:ea typeface="Consolas" pitchFamily="34" charset="-122"/>
                <a:cs typeface="Consolas" pitchFamily="34" charset="-120"/>
              </a:rPr>
              <a:t>linear-gradient(92deg, #7033FF, #A855F7)</a:t>
            </a:r>
            <a:endParaRPr lang="en-US" sz="1100" dirty="0"/>
          </a:p>
        </p:txBody>
      </p:sp>
      <p:sp>
        <p:nvSpPr>
          <p:cNvPr id="40" name="Text 37"/>
          <p:cNvSpPr/>
          <p:nvPr/>
        </p:nvSpPr>
        <p:spPr>
          <a:xfrm>
            <a:off x="2194560" y="5763185"/>
            <a:ext cx="9082735" cy="457200"/>
          </a:xfrm>
          <a:prstGeom prst="rect">
            <a:avLst/>
          </a:prstGeom>
          <a:noFill/>
          <a:ln/>
        </p:spPr>
        <p:txBody>
          <a:bodyPr wrap="square" lIns="0" tIns="0" rIns="0" bIns="0" rtlCol="0" anchor="ctr"/>
          <a:lstStyle/>
          <a:p>
            <a:pPr indent="0" marL="0">
              <a:lnSpc>
                <a:spcPts val="1300"/>
              </a:lnSpc>
              <a:buNone/>
            </a:pPr>
            <a:r>
              <a:rPr lang="en-US" sz="1000" dirty="0">
                <a:solidFill>
                  <a:srgbClr val="52525B"/>
                </a:solidFill>
                <a:latin typeface="Calibri" pitchFamily="34" charset="0"/>
                <a:ea typeface="Calibri" pitchFamily="34" charset="-122"/>
                <a:cs typeface="Calibri" pitchFamily="34" charset="-120"/>
              </a:rPr>
              <a:t>One gradient moment per surface. Allowed on hero headlines, a single emphasis word, dividers, and social art. Never on the logo, on body text, on large flat fills, or on interactive borders. Severity colors are reserved for findings and are never encoded by color alone.</a:t>
            </a:r>
            <a:endParaRPr lang="en-US" sz="1000" dirty="0"/>
          </a:p>
        </p:txBody>
      </p:sp>
      <p:sp>
        <p:nvSpPr>
          <p:cNvPr id="41" name="Text 38"/>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42" name="Text 39"/>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20</a:t>
            </a:r>
            <a:endParaRPr lang="en-US" sz="8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914400" y="800100"/>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REFERENCE</a:t>
            </a:r>
            <a:endParaRPr lang="en-US" sz="850" dirty="0"/>
          </a:p>
        </p:txBody>
      </p:sp>
      <p:pic>
        <p:nvPicPr>
          <p:cNvPr id="3" name="Image 0" descr="/home/claude/sgbrand/ppt/assets/h_type.png">    </p:cNvPr>
          <p:cNvPicPr>
            <a:picLocks noChangeAspect="1"/>
          </p:cNvPicPr>
          <p:nvPr/>
        </p:nvPicPr>
        <p:blipFill>
          <a:blip r:embed="rId1"/>
          <a:stretch>
            <a:fillRect/>
          </a:stretch>
        </p:blipFill>
        <p:spPr>
          <a:xfrm>
            <a:off x="877824" y="1074420"/>
            <a:ext cx="1704677" cy="354509"/>
          </a:xfrm>
          <a:prstGeom prst="rect">
            <a:avLst/>
          </a:prstGeom>
        </p:spPr>
      </p:pic>
      <p:sp>
        <p:nvSpPr>
          <p:cNvPr id="4" name="Text 1"/>
          <p:cNvSpPr/>
          <p:nvPr/>
        </p:nvSpPr>
        <p:spPr>
          <a:xfrm>
            <a:off x="914400" y="1630097"/>
            <a:ext cx="9265615" cy="310896"/>
          </a:xfrm>
          <a:prstGeom prst="rect">
            <a:avLst/>
          </a:prstGeom>
          <a:noFill/>
          <a:ln/>
        </p:spPr>
        <p:txBody>
          <a:bodyPr wrap="square" lIns="0" tIns="0" rIns="0" bIns="0" rtlCol="0" anchor="ctr"/>
          <a:lstStyle/>
          <a:p>
            <a:pPr indent="0" marL="0">
              <a:buNone/>
            </a:pPr>
            <a:r>
              <a:rPr lang="en-US" sz="1150" dirty="0">
                <a:solidFill>
                  <a:srgbClr val="52525B"/>
                </a:solidFill>
                <a:latin typeface="Calibri" pitchFamily="34" charset="0"/>
                <a:ea typeface="Calibri" pitchFamily="34" charset="-122"/>
                <a:cs typeface="Calibri" pitchFamily="34" charset="-120"/>
              </a:rPr>
              <a:t>A role-based system, the role picks the face, always. All three are open source and available from Google Fonts.</a:t>
            </a:r>
            <a:endParaRPr lang="en-US" sz="1150" dirty="0"/>
          </a:p>
        </p:txBody>
      </p:sp>
      <p:pic>
        <p:nvPicPr>
          <p:cNvPr id="5" name="Image 1" descr="/home/claude/sgbrand/ppt/assets/b_typerow.png">    </p:cNvPr>
          <p:cNvPicPr>
            <a:picLocks noChangeAspect="1"/>
          </p:cNvPicPr>
          <p:nvPr/>
        </p:nvPicPr>
        <p:blipFill>
          <a:blip r:embed="rId2"/>
          <a:stretch>
            <a:fillRect/>
          </a:stretch>
        </p:blipFill>
        <p:spPr>
          <a:xfrm>
            <a:off x="914400" y="2178737"/>
            <a:ext cx="10362895" cy="2328034"/>
          </a:xfrm>
          <a:prstGeom prst="rect">
            <a:avLst/>
          </a:prstGeom>
        </p:spPr>
      </p:pic>
      <p:pic>
        <p:nvPicPr>
          <p:cNvPr id="6" name="Image 2" descr="/home/claude/sgbrand/ppt/assets/b_scale.png">    </p:cNvPr>
          <p:cNvPicPr>
            <a:picLocks noChangeAspect="1"/>
          </p:cNvPicPr>
          <p:nvPr/>
        </p:nvPicPr>
        <p:blipFill>
          <a:blip r:embed="rId3"/>
          <a:stretch>
            <a:fillRect/>
          </a:stretch>
        </p:blipFill>
        <p:spPr>
          <a:xfrm>
            <a:off x="914400" y="4744515"/>
            <a:ext cx="10362895" cy="615527"/>
          </a:xfrm>
          <a:prstGeom prst="rect">
            <a:avLst/>
          </a:prstGeom>
        </p:spPr>
      </p:pic>
      <p:sp>
        <p:nvSpPr>
          <p:cNvPr id="7" name="Text 2"/>
          <p:cNvSpPr/>
          <p:nvPr/>
        </p:nvSpPr>
        <p:spPr>
          <a:xfrm>
            <a:off x="914400" y="5682996"/>
            <a:ext cx="10362895" cy="310896"/>
          </a:xfrm>
          <a:prstGeom prst="rect">
            <a:avLst/>
          </a:prstGeom>
          <a:noFill/>
          <a:ln/>
        </p:spPr>
        <p:txBody>
          <a:bodyPr wrap="square" lIns="0" tIns="0" rIns="0" bIns="0" rtlCol="0" anchor="ctr"/>
          <a:lstStyle/>
          <a:p>
            <a:pPr indent="0" marL="0">
              <a:buNone/>
            </a:pPr>
            <a:r>
              <a:rPr lang="en-US" sz="1050" dirty="0">
                <a:solidFill>
                  <a:srgbClr val="8E8E99"/>
                </a:solidFill>
                <a:latin typeface="Calibri" pitchFamily="34" charset="0"/>
                <a:ea typeface="Calibri" pitchFamily="34" charset="-122"/>
                <a:cs typeface="Calibri" pitchFamily="34" charset="-120"/>
              </a:rPr>
              <a:t>Never set body copy in Geist below 16 px, and never set a heading in Plus Jakarta Sans, that inverts the system. Technical values are always mono, even inline. Headings are sentence case.</a:t>
            </a:r>
            <a:endParaRPr lang="en-US" sz="1050" dirty="0"/>
          </a:p>
        </p:txBody>
      </p:sp>
      <p:sp>
        <p:nvSpPr>
          <p:cNvPr id="8" name="Text 3"/>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9" name="Text 4"/>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21</a:t>
            </a:r>
            <a:endParaRPr lang="en-US" sz="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4480560" y="0"/>
            <a:ext cx="7711135" cy="6858000"/>
          </a:xfrm>
          <a:prstGeom prst="rect">
            <a:avLst/>
          </a:prstGeom>
          <a:solidFill>
            <a:srgbClr val="FAFAFA"/>
          </a:solidFill>
          <a:ln/>
        </p:spPr>
      </p:sp>
      <p:sp>
        <p:nvSpPr>
          <p:cNvPr id="3" name="Shape 1"/>
          <p:cNvSpPr/>
          <p:nvPr/>
        </p:nvSpPr>
        <p:spPr>
          <a:xfrm>
            <a:off x="4480560" y="0"/>
            <a:ext cx="0" cy="6858000"/>
          </a:xfrm>
          <a:prstGeom prst="line">
            <a:avLst/>
          </a:prstGeom>
          <a:noFill/>
          <a:ln w="9525">
            <a:solidFill>
              <a:srgbClr val="E4E4E7"/>
            </a:solidFill>
            <a:prstDash val="solid"/>
          </a:ln>
        </p:spPr>
      </p:sp>
      <p:sp>
        <p:nvSpPr>
          <p:cNvPr id="4" name="Text 2"/>
          <p:cNvSpPr/>
          <p:nvPr/>
        </p:nvSpPr>
        <p:spPr>
          <a:xfrm>
            <a:off x="914400" y="800100"/>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LOGO</a:t>
            </a:r>
            <a:endParaRPr lang="en-US" sz="850" dirty="0"/>
          </a:p>
        </p:txBody>
      </p:sp>
      <p:pic>
        <p:nvPicPr>
          <p:cNvPr id="5" name="Image 0" descr="/home/claude/sgbrand/ppt/assets/h_rights.png">    </p:cNvPr>
          <p:cNvPicPr>
            <a:picLocks noChangeAspect="1"/>
          </p:cNvPicPr>
          <p:nvPr/>
        </p:nvPicPr>
        <p:blipFill>
          <a:blip r:embed="rId1"/>
          <a:stretch>
            <a:fillRect/>
          </a:stretch>
        </p:blipFill>
        <p:spPr>
          <a:xfrm>
            <a:off x="877824" y="1110996"/>
            <a:ext cx="1679277" cy="683617"/>
          </a:xfrm>
          <a:prstGeom prst="rect">
            <a:avLst/>
          </a:prstGeom>
        </p:spPr>
      </p:pic>
      <p:sp>
        <p:nvSpPr>
          <p:cNvPr id="6" name="Text 3"/>
          <p:cNvSpPr/>
          <p:nvPr/>
        </p:nvSpPr>
        <p:spPr>
          <a:xfrm>
            <a:off x="914400" y="2105509"/>
            <a:ext cx="1828800" cy="237744"/>
          </a:xfrm>
          <a:prstGeom prst="rect">
            <a:avLst/>
          </a:prstGeom>
          <a:noFill/>
          <a:ln/>
        </p:spPr>
        <p:txBody>
          <a:bodyPr wrap="square" lIns="0" tIns="0" rIns="0" bIns="0" rtlCol="0" anchor="ctr"/>
          <a:lstStyle/>
          <a:p>
            <a:pPr indent="0" marL="0">
              <a:buNone/>
            </a:pPr>
            <a:r>
              <a:rPr lang="en-US" sz="1100" b="1" spc="160" kern="0" dirty="0">
                <a:solidFill>
                  <a:srgbClr val="18181B"/>
                </a:solidFill>
                <a:latin typeface="Calibri" pitchFamily="34" charset="0"/>
                <a:ea typeface="Calibri" pitchFamily="34" charset="-122"/>
                <a:cs typeface="Calibri" pitchFamily="34" charset="-120"/>
              </a:rPr>
              <a:t>DO</a:t>
            </a:r>
            <a:endParaRPr lang="en-US" sz="1100" dirty="0"/>
          </a:p>
        </p:txBody>
      </p:sp>
      <p:pic>
        <p:nvPicPr>
          <p:cNvPr id="7" name="Image 1" descr="/home/claude/sgbrand/ppt/assets/mk_check.png">    </p:cNvPr>
          <p:cNvPicPr>
            <a:picLocks noChangeAspect="1"/>
          </p:cNvPicPr>
          <p:nvPr/>
        </p:nvPicPr>
        <p:blipFill>
          <a:blip r:embed="rId2"/>
          <a:stretch>
            <a:fillRect/>
          </a:stretch>
        </p:blipFill>
        <p:spPr>
          <a:xfrm>
            <a:off x="914400" y="2480413"/>
            <a:ext cx="155448" cy="155448"/>
          </a:xfrm>
          <a:prstGeom prst="rect">
            <a:avLst/>
          </a:prstGeom>
        </p:spPr>
      </p:pic>
      <p:sp>
        <p:nvSpPr>
          <p:cNvPr id="8" name="Text 4"/>
          <p:cNvSpPr/>
          <p:nvPr/>
        </p:nvSpPr>
        <p:spPr>
          <a:xfrm>
            <a:off x="1188720" y="2425549"/>
            <a:ext cx="2926080" cy="822960"/>
          </a:xfrm>
          <a:prstGeom prst="rect">
            <a:avLst/>
          </a:prstGeom>
          <a:noFill/>
          <a:ln/>
        </p:spPr>
        <p:txBody>
          <a:bodyPr wrap="square" lIns="0" tIns="0" rIns="0" bIns="0" rtlCol="0" anchor="t"/>
          <a:lstStyle/>
          <a:p>
            <a:pPr indent="0" marL="0">
              <a:lnSpc>
                <a:spcPts val="1450"/>
              </a:lnSpc>
              <a:buNone/>
            </a:pPr>
            <a:r>
              <a:rPr lang="en-US" sz="1100" dirty="0">
                <a:solidFill>
                  <a:srgbClr val="3F3F46"/>
                </a:solidFill>
                <a:latin typeface="Calibri" pitchFamily="34" charset="0"/>
                <a:ea typeface="Calibri" pitchFamily="34" charset="-122"/>
                <a:cs typeface="Calibri" pitchFamily="34" charset="-120"/>
              </a:rPr>
              <a:t>Obtain written permission from Safeguard before using the logo or brand assets in any marketing material, publication, or presentation.</a:t>
            </a:r>
            <a:endParaRPr lang="en-US" sz="1100" dirty="0"/>
          </a:p>
        </p:txBody>
      </p:sp>
      <p:pic>
        <p:nvPicPr>
          <p:cNvPr id="9" name="Image 2" descr="/home/claude/sgbrand/ppt/assets/mk_check.png">    </p:cNvPr>
          <p:cNvPicPr>
            <a:picLocks noChangeAspect="1"/>
          </p:cNvPicPr>
          <p:nvPr/>
        </p:nvPicPr>
        <p:blipFill>
          <a:blip r:embed="rId3"/>
          <a:stretch>
            <a:fillRect/>
          </a:stretch>
        </p:blipFill>
        <p:spPr>
          <a:xfrm>
            <a:off x="914400" y="3376525"/>
            <a:ext cx="155448" cy="155448"/>
          </a:xfrm>
          <a:prstGeom prst="rect">
            <a:avLst/>
          </a:prstGeom>
        </p:spPr>
      </p:pic>
      <p:sp>
        <p:nvSpPr>
          <p:cNvPr id="10" name="Text 5"/>
          <p:cNvSpPr/>
          <p:nvPr/>
        </p:nvSpPr>
        <p:spPr>
          <a:xfrm>
            <a:off x="1188720" y="3321661"/>
            <a:ext cx="2926080" cy="822960"/>
          </a:xfrm>
          <a:prstGeom prst="rect">
            <a:avLst/>
          </a:prstGeom>
          <a:noFill/>
          <a:ln/>
        </p:spPr>
        <p:txBody>
          <a:bodyPr wrap="square" lIns="0" tIns="0" rIns="0" bIns="0" rtlCol="0" anchor="t"/>
          <a:lstStyle/>
          <a:p>
            <a:pPr indent="0" marL="0">
              <a:lnSpc>
                <a:spcPts val="1450"/>
              </a:lnSpc>
              <a:buNone/>
            </a:pPr>
            <a:r>
              <a:rPr lang="en-US" sz="1100" dirty="0">
                <a:solidFill>
                  <a:srgbClr val="3F3F46"/>
                </a:solidFill>
                <a:latin typeface="Calibri" pitchFamily="34" charset="0"/>
                <a:ea typeface="Calibri" pitchFamily="34" charset="-122"/>
                <a:cs typeface="Calibri" pitchFamily="34" charset="-120"/>
              </a:rPr>
              <a:t>Use the supplied SVG artwork from the Safeguard press kit, never redraw, re-trace, or re-export the mark yourself.</a:t>
            </a:r>
            <a:endParaRPr lang="en-US" sz="1100" dirty="0"/>
          </a:p>
        </p:txBody>
      </p:sp>
      <p:sp>
        <p:nvSpPr>
          <p:cNvPr id="11" name="Text 6"/>
          <p:cNvSpPr/>
          <p:nvPr/>
        </p:nvSpPr>
        <p:spPr>
          <a:xfrm>
            <a:off x="5029200" y="800100"/>
            <a:ext cx="1828800" cy="237744"/>
          </a:xfrm>
          <a:prstGeom prst="rect">
            <a:avLst/>
          </a:prstGeom>
          <a:noFill/>
          <a:ln/>
        </p:spPr>
        <p:txBody>
          <a:bodyPr wrap="square" lIns="0" tIns="0" rIns="0" bIns="0" rtlCol="0" anchor="ctr"/>
          <a:lstStyle/>
          <a:p>
            <a:pPr indent="0" marL="0">
              <a:buNone/>
            </a:pPr>
            <a:r>
              <a:rPr lang="en-US" sz="1100" b="1" spc="160" kern="0" dirty="0">
                <a:solidFill>
                  <a:srgbClr val="18181B"/>
                </a:solidFill>
                <a:latin typeface="Calibri" pitchFamily="34" charset="0"/>
                <a:ea typeface="Calibri" pitchFamily="34" charset="-122"/>
                <a:cs typeface="Calibri" pitchFamily="34" charset="-120"/>
              </a:rPr>
              <a:t>DON'T</a:t>
            </a:r>
            <a:endParaRPr lang="en-US" sz="1100" dirty="0"/>
          </a:p>
        </p:txBody>
      </p:sp>
      <p:pic>
        <p:nvPicPr>
          <p:cNvPr id="12" name="Image 3" descr="/home/claude/sgbrand/ppt/assets/mk_cross.png">    </p:cNvPr>
          <p:cNvPicPr>
            <a:picLocks noChangeAspect="1"/>
          </p:cNvPicPr>
          <p:nvPr/>
        </p:nvPicPr>
        <p:blipFill>
          <a:blip r:embed="rId4"/>
          <a:stretch>
            <a:fillRect/>
          </a:stretch>
        </p:blipFill>
        <p:spPr>
          <a:xfrm>
            <a:off x="5029200" y="1175004"/>
            <a:ext cx="155448" cy="155448"/>
          </a:xfrm>
          <a:prstGeom prst="rect">
            <a:avLst/>
          </a:prstGeom>
        </p:spPr>
      </p:pic>
      <p:sp>
        <p:nvSpPr>
          <p:cNvPr id="13" name="Text 7"/>
          <p:cNvSpPr/>
          <p:nvPr/>
        </p:nvSpPr>
        <p:spPr>
          <a:xfrm>
            <a:off x="5321808" y="1120140"/>
            <a:ext cx="5486400" cy="822960"/>
          </a:xfrm>
          <a:prstGeom prst="rect">
            <a:avLst/>
          </a:prstGeom>
          <a:noFill/>
          <a:ln/>
        </p:spPr>
        <p:txBody>
          <a:bodyPr wrap="square" lIns="0" tIns="0" rIns="0" bIns="0" rtlCol="0" anchor="t"/>
          <a:lstStyle/>
          <a:p>
            <a:pPr indent="0" marL="0">
              <a:lnSpc>
                <a:spcPts val="1450"/>
              </a:lnSpc>
              <a:buNone/>
            </a:pPr>
            <a:r>
              <a:rPr lang="en-US" sz="1100" dirty="0">
                <a:solidFill>
                  <a:srgbClr val="3F3F46"/>
                </a:solidFill>
                <a:latin typeface="Calibri" pitchFamily="34" charset="0"/>
                <a:ea typeface="Calibri" pitchFamily="34" charset="-122"/>
                <a:cs typeface="Calibri" pitchFamily="34" charset="-120"/>
              </a:rPr>
              <a:t>Use the Safeguard logo in a manner that implies endorsement or sponsorship of your product or service without prior written consent.</a:t>
            </a:r>
            <a:endParaRPr lang="en-US" sz="1100" dirty="0"/>
          </a:p>
        </p:txBody>
      </p:sp>
      <p:pic>
        <p:nvPicPr>
          <p:cNvPr id="14" name="Image 4" descr="/home/claude/sgbrand/ppt/assets/mk_cross.png">    </p:cNvPr>
          <p:cNvPicPr>
            <a:picLocks noChangeAspect="1"/>
          </p:cNvPicPr>
          <p:nvPr/>
        </p:nvPicPr>
        <p:blipFill>
          <a:blip r:embed="rId5"/>
          <a:stretch>
            <a:fillRect/>
          </a:stretch>
        </p:blipFill>
        <p:spPr>
          <a:xfrm>
            <a:off x="5029200" y="1719986"/>
            <a:ext cx="155448" cy="155448"/>
          </a:xfrm>
          <a:prstGeom prst="rect">
            <a:avLst/>
          </a:prstGeom>
        </p:spPr>
      </p:pic>
      <p:sp>
        <p:nvSpPr>
          <p:cNvPr id="15" name="Text 8"/>
          <p:cNvSpPr/>
          <p:nvPr/>
        </p:nvSpPr>
        <p:spPr>
          <a:xfrm>
            <a:off x="5321808" y="1665122"/>
            <a:ext cx="5486400" cy="822960"/>
          </a:xfrm>
          <a:prstGeom prst="rect">
            <a:avLst/>
          </a:prstGeom>
          <a:noFill/>
          <a:ln/>
        </p:spPr>
        <p:txBody>
          <a:bodyPr wrap="square" lIns="0" tIns="0" rIns="0" bIns="0" rtlCol="0" anchor="t"/>
          <a:lstStyle/>
          <a:p>
            <a:pPr indent="0" marL="0">
              <a:lnSpc>
                <a:spcPts val="1450"/>
              </a:lnSpc>
              <a:buNone/>
            </a:pPr>
            <a:r>
              <a:rPr lang="en-US" sz="1100" dirty="0">
                <a:solidFill>
                  <a:srgbClr val="3F3F46"/>
                </a:solidFill>
                <a:latin typeface="Calibri" pitchFamily="34" charset="0"/>
                <a:ea typeface="Calibri" pitchFamily="34" charset="-122"/>
                <a:cs typeface="Calibri" pitchFamily="34" charset="-120"/>
              </a:rPr>
              <a:t>Use Safeguard logos in connection with a product that is not actually integrated with Safeguard.</a:t>
            </a:r>
            <a:endParaRPr lang="en-US" sz="1100" dirty="0"/>
          </a:p>
        </p:txBody>
      </p:sp>
      <p:pic>
        <p:nvPicPr>
          <p:cNvPr id="16" name="Image 5" descr="/home/claude/sgbrand/ppt/assets/mk_cross.png">    </p:cNvPr>
          <p:cNvPicPr>
            <a:picLocks noChangeAspect="1"/>
          </p:cNvPicPr>
          <p:nvPr/>
        </p:nvPicPr>
        <p:blipFill>
          <a:blip r:embed="rId6"/>
          <a:stretch>
            <a:fillRect/>
          </a:stretch>
        </p:blipFill>
        <p:spPr>
          <a:xfrm>
            <a:off x="5029200" y="2264969"/>
            <a:ext cx="155448" cy="155448"/>
          </a:xfrm>
          <a:prstGeom prst="rect">
            <a:avLst/>
          </a:prstGeom>
        </p:spPr>
      </p:pic>
      <p:sp>
        <p:nvSpPr>
          <p:cNvPr id="17" name="Text 9"/>
          <p:cNvSpPr/>
          <p:nvPr/>
        </p:nvSpPr>
        <p:spPr>
          <a:xfrm>
            <a:off x="5321808" y="2210105"/>
            <a:ext cx="5486400" cy="822960"/>
          </a:xfrm>
          <a:prstGeom prst="rect">
            <a:avLst/>
          </a:prstGeom>
          <a:noFill/>
          <a:ln/>
        </p:spPr>
        <p:txBody>
          <a:bodyPr wrap="square" lIns="0" tIns="0" rIns="0" bIns="0" rtlCol="0" anchor="t"/>
          <a:lstStyle/>
          <a:p>
            <a:pPr indent="0" marL="0">
              <a:lnSpc>
                <a:spcPts val="1450"/>
              </a:lnSpc>
              <a:buNone/>
            </a:pPr>
            <a:r>
              <a:rPr lang="en-US" sz="1100" dirty="0">
                <a:solidFill>
                  <a:srgbClr val="3F3F46"/>
                </a:solidFill>
                <a:latin typeface="Calibri" pitchFamily="34" charset="0"/>
                <a:ea typeface="Calibri" pitchFamily="34" charset="-122"/>
                <a:cs typeface="Calibri" pitchFamily="34" charset="-120"/>
              </a:rPr>
              <a:t>Combine the Safeguard logo with other logos, graphics, or visual elements in a way that creates a new logo or implies co-branding without permission.</a:t>
            </a:r>
            <a:endParaRPr lang="en-US" sz="1100" dirty="0"/>
          </a:p>
        </p:txBody>
      </p:sp>
      <p:pic>
        <p:nvPicPr>
          <p:cNvPr id="18" name="Image 6" descr="/home/claude/sgbrand/ppt/assets/mk_cross.png">    </p:cNvPr>
          <p:cNvPicPr>
            <a:picLocks noChangeAspect="1"/>
          </p:cNvPicPr>
          <p:nvPr/>
        </p:nvPicPr>
        <p:blipFill>
          <a:blip r:embed="rId7"/>
          <a:stretch>
            <a:fillRect/>
          </a:stretch>
        </p:blipFill>
        <p:spPr>
          <a:xfrm>
            <a:off x="5029200" y="2809951"/>
            <a:ext cx="155448" cy="155448"/>
          </a:xfrm>
          <a:prstGeom prst="rect">
            <a:avLst/>
          </a:prstGeom>
        </p:spPr>
      </p:pic>
      <p:sp>
        <p:nvSpPr>
          <p:cNvPr id="19" name="Text 10"/>
          <p:cNvSpPr/>
          <p:nvPr/>
        </p:nvSpPr>
        <p:spPr>
          <a:xfrm>
            <a:off x="5321808" y="2755087"/>
            <a:ext cx="5486400" cy="822960"/>
          </a:xfrm>
          <a:prstGeom prst="rect">
            <a:avLst/>
          </a:prstGeom>
          <a:noFill/>
          <a:ln/>
        </p:spPr>
        <p:txBody>
          <a:bodyPr wrap="square" lIns="0" tIns="0" rIns="0" bIns="0" rtlCol="0" anchor="t"/>
          <a:lstStyle/>
          <a:p>
            <a:pPr indent="0" marL="0">
              <a:lnSpc>
                <a:spcPts val="1450"/>
              </a:lnSpc>
              <a:buNone/>
            </a:pPr>
            <a:r>
              <a:rPr lang="en-US" sz="1100" dirty="0">
                <a:solidFill>
                  <a:srgbClr val="3F3F46"/>
                </a:solidFill>
                <a:latin typeface="Calibri" pitchFamily="34" charset="0"/>
                <a:ea typeface="Calibri" pitchFamily="34" charset="-122"/>
                <a:cs typeface="Calibri" pitchFamily="34" charset="-120"/>
              </a:rPr>
              <a:t>Use design elements (&amp;, -, =, +) to signify a relationship with Safeguard.</a:t>
            </a:r>
            <a:endParaRPr lang="en-US" sz="1100" dirty="0"/>
          </a:p>
        </p:txBody>
      </p:sp>
      <p:pic>
        <p:nvPicPr>
          <p:cNvPr id="20" name="Image 7" descr="/home/claude/sgbrand/ppt/assets/mk_cross.png">    </p:cNvPr>
          <p:cNvPicPr>
            <a:picLocks noChangeAspect="1"/>
          </p:cNvPicPr>
          <p:nvPr/>
        </p:nvPicPr>
        <p:blipFill>
          <a:blip r:embed="rId8"/>
          <a:stretch>
            <a:fillRect/>
          </a:stretch>
        </p:blipFill>
        <p:spPr>
          <a:xfrm>
            <a:off x="5029200" y="3201314"/>
            <a:ext cx="155448" cy="155448"/>
          </a:xfrm>
          <a:prstGeom prst="rect">
            <a:avLst/>
          </a:prstGeom>
        </p:spPr>
      </p:pic>
      <p:sp>
        <p:nvSpPr>
          <p:cNvPr id="21" name="Text 11"/>
          <p:cNvSpPr/>
          <p:nvPr/>
        </p:nvSpPr>
        <p:spPr>
          <a:xfrm>
            <a:off x="5321808" y="3146450"/>
            <a:ext cx="5486400" cy="822960"/>
          </a:xfrm>
          <a:prstGeom prst="rect">
            <a:avLst/>
          </a:prstGeom>
          <a:noFill/>
          <a:ln/>
        </p:spPr>
        <p:txBody>
          <a:bodyPr wrap="square" lIns="0" tIns="0" rIns="0" bIns="0" rtlCol="0" anchor="t"/>
          <a:lstStyle/>
          <a:p>
            <a:pPr indent="0" marL="0">
              <a:lnSpc>
                <a:spcPts val="1450"/>
              </a:lnSpc>
              <a:buNone/>
            </a:pPr>
            <a:r>
              <a:rPr lang="en-US" sz="1100" dirty="0">
                <a:solidFill>
                  <a:srgbClr val="3F3F46"/>
                </a:solidFill>
                <a:latin typeface="Calibri" pitchFamily="34" charset="0"/>
                <a:ea typeface="Calibri" pitchFamily="34" charset="-122"/>
                <a:cs typeface="Calibri" pitchFamily="34" charset="-120"/>
              </a:rPr>
              <a:t>Place the logo on cluttered backgrounds, or on materials containing offensive, discriminatory, or inappropriate content.</a:t>
            </a:r>
            <a:endParaRPr lang="en-US" sz="1100" dirty="0"/>
          </a:p>
        </p:txBody>
      </p:sp>
      <p:pic>
        <p:nvPicPr>
          <p:cNvPr id="22" name="Image 8" descr="/home/claude/sgbrand/ppt/assets/mk_cross.png">    </p:cNvPr>
          <p:cNvPicPr>
            <a:picLocks noChangeAspect="1"/>
          </p:cNvPicPr>
          <p:nvPr/>
        </p:nvPicPr>
        <p:blipFill>
          <a:blip r:embed="rId9"/>
          <a:stretch>
            <a:fillRect/>
          </a:stretch>
        </p:blipFill>
        <p:spPr>
          <a:xfrm>
            <a:off x="5029200" y="3746297"/>
            <a:ext cx="155448" cy="155448"/>
          </a:xfrm>
          <a:prstGeom prst="rect">
            <a:avLst/>
          </a:prstGeom>
        </p:spPr>
      </p:pic>
      <p:sp>
        <p:nvSpPr>
          <p:cNvPr id="23" name="Text 12"/>
          <p:cNvSpPr/>
          <p:nvPr/>
        </p:nvSpPr>
        <p:spPr>
          <a:xfrm>
            <a:off x="5321808" y="3691433"/>
            <a:ext cx="5486400" cy="822960"/>
          </a:xfrm>
          <a:prstGeom prst="rect">
            <a:avLst/>
          </a:prstGeom>
          <a:noFill/>
          <a:ln/>
        </p:spPr>
        <p:txBody>
          <a:bodyPr wrap="square" lIns="0" tIns="0" rIns="0" bIns="0" rtlCol="0" anchor="t"/>
          <a:lstStyle/>
          <a:p>
            <a:pPr indent="0" marL="0">
              <a:lnSpc>
                <a:spcPts val="1450"/>
              </a:lnSpc>
              <a:buNone/>
            </a:pPr>
            <a:r>
              <a:rPr lang="en-US" sz="1100" dirty="0">
                <a:solidFill>
                  <a:srgbClr val="3F3F46"/>
                </a:solidFill>
                <a:latin typeface="Calibri" pitchFamily="34" charset="0"/>
                <a:ea typeface="Calibri" pitchFamily="34" charset="-122"/>
                <a:cs typeface="Calibri" pitchFamily="34" charset="-120"/>
              </a:rPr>
              <a:t>Create derivative works from, or otherwise modify, the Safeguard logo without express written permission.</a:t>
            </a:r>
            <a:endParaRPr lang="en-US" sz="1100" dirty="0"/>
          </a:p>
        </p:txBody>
      </p:sp>
      <p:sp>
        <p:nvSpPr>
          <p:cNvPr id="24" name="Text 13"/>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25" name="Text 14"/>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22</a:t>
            </a:r>
            <a:endParaRPr lang="en-US" sz="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4480560" y="0"/>
            <a:ext cx="7711135" cy="6858000"/>
          </a:xfrm>
          <a:prstGeom prst="rect">
            <a:avLst/>
          </a:prstGeom>
          <a:solidFill>
            <a:srgbClr val="FAFAFA"/>
          </a:solidFill>
          <a:ln/>
        </p:spPr>
      </p:sp>
      <p:sp>
        <p:nvSpPr>
          <p:cNvPr id="3" name="Shape 1"/>
          <p:cNvSpPr/>
          <p:nvPr/>
        </p:nvSpPr>
        <p:spPr>
          <a:xfrm>
            <a:off x="4480560" y="0"/>
            <a:ext cx="0" cy="6858000"/>
          </a:xfrm>
          <a:prstGeom prst="line">
            <a:avLst/>
          </a:prstGeom>
          <a:noFill/>
          <a:ln w="9525">
            <a:solidFill>
              <a:srgbClr val="E4E4E7"/>
            </a:solidFill>
            <a:prstDash val="solid"/>
          </a:ln>
        </p:spPr>
      </p:sp>
      <p:sp>
        <p:nvSpPr>
          <p:cNvPr id="4" name="Text 2"/>
          <p:cNvSpPr/>
          <p:nvPr/>
        </p:nvSpPr>
        <p:spPr>
          <a:xfrm>
            <a:off x="914400" y="800100"/>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LOGO</a:t>
            </a:r>
            <a:endParaRPr lang="en-US" sz="850" dirty="0"/>
          </a:p>
        </p:txBody>
      </p:sp>
      <p:pic>
        <p:nvPicPr>
          <p:cNvPr id="5" name="Image 0" descr="/home/claude/sgbrand/ppt/assets/h_video.png">    </p:cNvPr>
          <p:cNvPicPr>
            <a:picLocks noChangeAspect="1"/>
          </p:cNvPicPr>
          <p:nvPr/>
        </p:nvPicPr>
        <p:blipFill>
          <a:blip r:embed="rId1"/>
          <a:stretch>
            <a:fillRect/>
          </a:stretch>
        </p:blipFill>
        <p:spPr>
          <a:xfrm>
            <a:off x="877824" y="1110996"/>
            <a:ext cx="1983284" cy="683617"/>
          </a:xfrm>
          <a:prstGeom prst="rect">
            <a:avLst/>
          </a:prstGeom>
        </p:spPr>
      </p:pic>
      <p:sp>
        <p:nvSpPr>
          <p:cNvPr id="6" name="Text 3"/>
          <p:cNvSpPr/>
          <p:nvPr/>
        </p:nvSpPr>
        <p:spPr>
          <a:xfrm>
            <a:off x="914400" y="2105509"/>
            <a:ext cx="1828800" cy="237744"/>
          </a:xfrm>
          <a:prstGeom prst="rect">
            <a:avLst/>
          </a:prstGeom>
          <a:noFill/>
          <a:ln/>
        </p:spPr>
        <p:txBody>
          <a:bodyPr wrap="square" lIns="0" tIns="0" rIns="0" bIns="0" rtlCol="0" anchor="ctr"/>
          <a:lstStyle/>
          <a:p>
            <a:pPr indent="0" marL="0">
              <a:buNone/>
            </a:pPr>
            <a:r>
              <a:rPr lang="en-US" sz="1100" b="1" spc="160" kern="0" dirty="0">
                <a:solidFill>
                  <a:srgbClr val="18181B"/>
                </a:solidFill>
                <a:latin typeface="Calibri" pitchFamily="34" charset="0"/>
                <a:ea typeface="Calibri" pitchFamily="34" charset="-122"/>
                <a:cs typeface="Calibri" pitchFamily="34" charset="-120"/>
              </a:rPr>
              <a:t>DO</a:t>
            </a:r>
            <a:endParaRPr lang="en-US" sz="1100" dirty="0"/>
          </a:p>
        </p:txBody>
      </p:sp>
      <p:pic>
        <p:nvPicPr>
          <p:cNvPr id="7" name="Image 1" descr="/home/claude/sgbrand/ppt/assets/mk_check.png">    </p:cNvPr>
          <p:cNvPicPr>
            <a:picLocks noChangeAspect="1"/>
          </p:cNvPicPr>
          <p:nvPr/>
        </p:nvPicPr>
        <p:blipFill>
          <a:blip r:embed="rId2"/>
          <a:stretch>
            <a:fillRect/>
          </a:stretch>
        </p:blipFill>
        <p:spPr>
          <a:xfrm>
            <a:off x="914400" y="2480413"/>
            <a:ext cx="155448" cy="155448"/>
          </a:xfrm>
          <a:prstGeom prst="rect">
            <a:avLst/>
          </a:prstGeom>
        </p:spPr>
      </p:pic>
      <p:sp>
        <p:nvSpPr>
          <p:cNvPr id="8" name="Text 4"/>
          <p:cNvSpPr/>
          <p:nvPr/>
        </p:nvSpPr>
        <p:spPr>
          <a:xfrm>
            <a:off x="1188720" y="2425549"/>
            <a:ext cx="2926080" cy="822960"/>
          </a:xfrm>
          <a:prstGeom prst="rect">
            <a:avLst/>
          </a:prstGeom>
          <a:noFill/>
          <a:ln/>
        </p:spPr>
        <p:txBody>
          <a:bodyPr wrap="square" lIns="0" tIns="0" rIns="0" bIns="0" rtlCol="0" anchor="t"/>
          <a:lstStyle/>
          <a:p>
            <a:pPr indent="0" marL="0">
              <a:lnSpc>
                <a:spcPts val="1450"/>
              </a:lnSpc>
              <a:buNone/>
            </a:pPr>
            <a:r>
              <a:rPr lang="en-US" sz="1100" dirty="0">
                <a:solidFill>
                  <a:srgbClr val="3F3F46"/>
                </a:solidFill>
                <a:latin typeface="Calibri" pitchFamily="34" charset="0"/>
                <a:ea typeface="Calibri" pitchFamily="34" charset="-122"/>
                <a:cs typeface="Calibri" pitchFamily="34" charset="-120"/>
              </a:rPr>
              <a:t>Clearly mark Safeguard with the correct logo for the forum whenever the product appears on screen.</a:t>
            </a:r>
            <a:endParaRPr lang="en-US" sz="1100" dirty="0"/>
          </a:p>
        </p:txBody>
      </p:sp>
      <p:pic>
        <p:nvPicPr>
          <p:cNvPr id="9" name="Image 2" descr="/home/claude/sgbrand/ppt/assets/mk_check.png">    </p:cNvPr>
          <p:cNvPicPr>
            <a:picLocks noChangeAspect="1"/>
          </p:cNvPicPr>
          <p:nvPr/>
        </p:nvPicPr>
        <p:blipFill>
          <a:blip r:embed="rId3"/>
          <a:stretch>
            <a:fillRect/>
          </a:stretch>
        </p:blipFill>
        <p:spPr>
          <a:xfrm>
            <a:off x="914400" y="3216505"/>
            <a:ext cx="155448" cy="155448"/>
          </a:xfrm>
          <a:prstGeom prst="rect">
            <a:avLst/>
          </a:prstGeom>
        </p:spPr>
      </p:pic>
      <p:sp>
        <p:nvSpPr>
          <p:cNvPr id="10" name="Text 5"/>
          <p:cNvSpPr/>
          <p:nvPr/>
        </p:nvSpPr>
        <p:spPr>
          <a:xfrm>
            <a:off x="1188720" y="3161641"/>
            <a:ext cx="2926080" cy="822960"/>
          </a:xfrm>
          <a:prstGeom prst="rect">
            <a:avLst/>
          </a:prstGeom>
          <a:noFill/>
          <a:ln/>
        </p:spPr>
        <p:txBody>
          <a:bodyPr wrap="square" lIns="0" tIns="0" rIns="0" bIns="0" rtlCol="0" anchor="t"/>
          <a:lstStyle/>
          <a:p>
            <a:pPr indent="0" marL="0">
              <a:lnSpc>
                <a:spcPts val="1450"/>
              </a:lnSpc>
              <a:buNone/>
            </a:pPr>
            <a:r>
              <a:rPr lang="en-US" sz="1100" dirty="0">
                <a:solidFill>
                  <a:srgbClr val="3F3F46"/>
                </a:solidFill>
                <a:latin typeface="Calibri" pitchFamily="34" charset="0"/>
                <a:ea typeface="Calibri" pitchFamily="34" charset="-122"/>
                <a:cs typeface="Calibri" pitchFamily="34" charset="-120"/>
              </a:rPr>
              <a:t>Show the logo clearly when Safeguard output, findings, or remediation appear in a recording.</a:t>
            </a:r>
            <a:endParaRPr lang="en-US" sz="1100" dirty="0"/>
          </a:p>
        </p:txBody>
      </p:sp>
      <p:pic>
        <p:nvPicPr>
          <p:cNvPr id="11" name="Image 3" descr="/home/claude/sgbrand/ppt/assets/mk_check.png">    </p:cNvPr>
          <p:cNvPicPr>
            <a:picLocks noChangeAspect="1"/>
          </p:cNvPicPr>
          <p:nvPr/>
        </p:nvPicPr>
        <p:blipFill>
          <a:blip r:embed="rId4"/>
          <a:stretch>
            <a:fillRect/>
          </a:stretch>
        </p:blipFill>
        <p:spPr>
          <a:xfrm>
            <a:off x="914400" y="3952597"/>
            <a:ext cx="155448" cy="155448"/>
          </a:xfrm>
          <a:prstGeom prst="rect">
            <a:avLst/>
          </a:prstGeom>
        </p:spPr>
      </p:pic>
      <p:sp>
        <p:nvSpPr>
          <p:cNvPr id="12" name="Text 6"/>
          <p:cNvSpPr/>
          <p:nvPr/>
        </p:nvSpPr>
        <p:spPr>
          <a:xfrm>
            <a:off x="1188720" y="3897733"/>
            <a:ext cx="2926080" cy="822960"/>
          </a:xfrm>
          <a:prstGeom prst="rect">
            <a:avLst/>
          </a:prstGeom>
          <a:noFill/>
          <a:ln/>
        </p:spPr>
        <p:txBody>
          <a:bodyPr wrap="square" lIns="0" tIns="0" rIns="0" bIns="0" rtlCol="0" anchor="t"/>
          <a:lstStyle/>
          <a:p>
            <a:pPr indent="0" marL="0">
              <a:lnSpc>
                <a:spcPts val="1450"/>
              </a:lnSpc>
              <a:buNone/>
            </a:pPr>
            <a:r>
              <a:rPr lang="en-US" sz="1100" dirty="0">
                <a:solidFill>
                  <a:srgbClr val="3F3F46"/>
                </a:solidFill>
                <a:latin typeface="Calibri" pitchFamily="34" charset="0"/>
                <a:ea typeface="Calibri" pitchFamily="34" charset="-122"/>
                <a:cs typeface="Calibri" pitchFamily="34" charset="-120"/>
              </a:rPr>
              <a:t>Name the specific Griffin AI model tier (Griffin Lite, S, M, L, or Zero) when running an active demo.</a:t>
            </a:r>
            <a:endParaRPr lang="en-US" sz="1100" dirty="0"/>
          </a:p>
        </p:txBody>
      </p:sp>
      <p:pic>
        <p:nvPicPr>
          <p:cNvPr id="13" name="Image 4" descr="/home/claude/sgbrand/ppt/assets/mk_check.png">    </p:cNvPr>
          <p:cNvPicPr>
            <a:picLocks noChangeAspect="1"/>
          </p:cNvPicPr>
          <p:nvPr/>
        </p:nvPicPr>
        <p:blipFill>
          <a:blip r:embed="rId5"/>
          <a:stretch>
            <a:fillRect/>
          </a:stretch>
        </p:blipFill>
        <p:spPr>
          <a:xfrm>
            <a:off x="914400" y="4688689"/>
            <a:ext cx="155448" cy="155448"/>
          </a:xfrm>
          <a:prstGeom prst="rect">
            <a:avLst/>
          </a:prstGeom>
        </p:spPr>
      </p:pic>
      <p:sp>
        <p:nvSpPr>
          <p:cNvPr id="14" name="Text 7"/>
          <p:cNvSpPr/>
          <p:nvPr/>
        </p:nvSpPr>
        <p:spPr>
          <a:xfrm>
            <a:off x="1188720" y="4633825"/>
            <a:ext cx="2926080" cy="822960"/>
          </a:xfrm>
          <a:prstGeom prst="rect">
            <a:avLst/>
          </a:prstGeom>
          <a:noFill/>
          <a:ln/>
        </p:spPr>
        <p:txBody>
          <a:bodyPr wrap="square" lIns="0" tIns="0" rIns="0" bIns="0" rtlCol="0" anchor="t"/>
          <a:lstStyle/>
          <a:p>
            <a:pPr indent="0" marL="0">
              <a:lnSpc>
                <a:spcPts val="1450"/>
              </a:lnSpc>
              <a:buNone/>
            </a:pPr>
            <a:r>
              <a:rPr lang="en-US" sz="1100" dirty="0">
                <a:solidFill>
                  <a:srgbClr val="3F3F46"/>
                </a:solidFill>
                <a:latin typeface="Calibri" pitchFamily="34" charset="0"/>
                <a:ea typeface="Calibri" pitchFamily="34" charset="-122"/>
                <a:cs typeface="Calibri" pitchFamily="34" charset="-120"/>
              </a:rPr>
              <a:t>Use synthetic or clearly labelled sample repositories and findings.</a:t>
            </a:r>
            <a:endParaRPr lang="en-US" sz="1100" dirty="0"/>
          </a:p>
        </p:txBody>
      </p:sp>
      <p:sp>
        <p:nvSpPr>
          <p:cNvPr id="15" name="Text 8"/>
          <p:cNvSpPr/>
          <p:nvPr/>
        </p:nvSpPr>
        <p:spPr>
          <a:xfrm>
            <a:off x="5029200" y="800100"/>
            <a:ext cx="1828800" cy="237744"/>
          </a:xfrm>
          <a:prstGeom prst="rect">
            <a:avLst/>
          </a:prstGeom>
          <a:noFill/>
          <a:ln/>
        </p:spPr>
        <p:txBody>
          <a:bodyPr wrap="square" lIns="0" tIns="0" rIns="0" bIns="0" rtlCol="0" anchor="ctr"/>
          <a:lstStyle/>
          <a:p>
            <a:pPr indent="0" marL="0">
              <a:buNone/>
            </a:pPr>
            <a:r>
              <a:rPr lang="en-US" sz="1100" b="1" spc="160" kern="0" dirty="0">
                <a:solidFill>
                  <a:srgbClr val="18181B"/>
                </a:solidFill>
                <a:latin typeface="Calibri" pitchFamily="34" charset="0"/>
                <a:ea typeface="Calibri" pitchFamily="34" charset="-122"/>
                <a:cs typeface="Calibri" pitchFamily="34" charset="-120"/>
              </a:rPr>
              <a:t>DON'T</a:t>
            </a:r>
            <a:endParaRPr lang="en-US" sz="1100" dirty="0"/>
          </a:p>
        </p:txBody>
      </p:sp>
      <p:pic>
        <p:nvPicPr>
          <p:cNvPr id="16" name="Image 5" descr="/home/claude/sgbrand/ppt/assets/mk_cross.png">    </p:cNvPr>
          <p:cNvPicPr>
            <a:picLocks noChangeAspect="1"/>
          </p:cNvPicPr>
          <p:nvPr/>
        </p:nvPicPr>
        <p:blipFill>
          <a:blip r:embed="rId6"/>
          <a:stretch>
            <a:fillRect/>
          </a:stretch>
        </p:blipFill>
        <p:spPr>
          <a:xfrm>
            <a:off x="5029200" y="1175004"/>
            <a:ext cx="155448" cy="155448"/>
          </a:xfrm>
          <a:prstGeom prst="rect">
            <a:avLst/>
          </a:prstGeom>
        </p:spPr>
      </p:pic>
      <p:sp>
        <p:nvSpPr>
          <p:cNvPr id="17" name="Text 9"/>
          <p:cNvSpPr/>
          <p:nvPr/>
        </p:nvSpPr>
        <p:spPr>
          <a:xfrm>
            <a:off x="5321808" y="1120140"/>
            <a:ext cx="5486400" cy="822960"/>
          </a:xfrm>
          <a:prstGeom prst="rect">
            <a:avLst/>
          </a:prstGeom>
          <a:noFill/>
          <a:ln/>
        </p:spPr>
        <p:txBody>
          <a:bodyPr wrap="square" lIns="0" tIns="0" rIns="0" bIns="0" rtlCol="0" anchor="t"/>
          <a:lstStyle/>
          <a:p>
            <a:pPr indent="0" marL="0">
              <a:lnSpc>
                <a:spcPts val="1450"/>
              </a:lnSpc>
              <a:buNone/>
            </a:pPr>
            <a:r>
              <a:rPr lang="en-US" sz="1100" dirty="0">
                <a:solidFill>
                  <a:srgbClr val="3F3F46"/>
                </a:solidFill>
                <a:latin typeface="Calibri" pitchFamily="34" charset="0"/>
                <a:ea typeface="Calibri" pitchFamily="34" charset="-122"/>
                <a:cs typeface="Calibri" pitchFamily="34" charset="-120"/>
              </a:rPr>
              <a:t>Anonymize Safeguard, or present Safeguard output as your own product's result.</a:t>
            </a:r>
            <a:endParaRPr lang="en-US" sz="1100" dirty="0"/>
          </a:p>
        </p:txBody>
      </p:sp>
      <p:pic>
        <p:nvPicPr>
          <p:cNvPr id="18" name="Image 6" descr="/home/claude/sgbrand/ppt/assets/mk_cross.png">    </p:cNvPr>
          <p:cNvPicPr>
            <a:picLocks noChangeAspect="1"/>
          </p:cNvPicPr>
          <p:nvPr/>
        </p:nvPicPr>
        <p:blipFill>
          <a:blip r:embed="rId7"/>
          <a:stretch>
            <a:fillRect/>
          </a:stretch>
        </p:blipFill>
        <p:spPr>
          <a:xfrm>
            <a:off x="5029200" y="1566367"/>
            <a:ext cx="155448" cy="155448"/>
          </a:xfrm>
          <a:prstGeom prst="rect">
            <a:avLst/>
          </a:prstGeom>
        </p:spPr>
      </p:pic>
      <p:sp>
        <p:nvSpPr>
          <p:cNvPr id="19" name="Text 10"/>
          <p:cNvSpPr/>
          <p:nvPr/>
        </p:nvSpPr>
        <p:spPr>
          <a:xfrm>
            <a:off x="5321808" y="1511503"/>
            <a:ext cx="5486400" cy="822960"/>
          </a:xfrm>
          <a:prstGeom prst="rect">
            <a:avLst/>
          </a:prstGeom>
          <a:noFill/>
          <a:ln/>
        </p:spPr>
        <p:txBody>
          <a:bodyPr wrap="square" lIns="0" tIns="0" rIns="0" bIns="0" rtlCol="0" anchor="t"/>
          <a:lstStyle/>
          <a:p>
            <a:pPr indent="0" marL="0">
              <a:lnSpc>
                <a:spcPts val="1450"/>
              </a:lnSpc>
              <a:buNone/>
            </a:pPr>
            <a:r>
              <a:rPr lang="en-US" sz="1100" dirty="0">
                <a:solidFill>
                  <a:srgbClr val="3F3F46"/>
                </a:solidFill>
                <a:latin typeface="Calibri" pitchFamily="34" charset="0"/>
                <a:ea typeface="Calibri" pitchFamily="34" charset="-122"/>
                <a:cs typeface="Calibri" pitchFamily="34" charset="-120"/>
              </a:rPr>
              <a:t>Show real customer data, real findings, SBOM contents, scan output, or internal endpoints on screen.</a:t>
            </a:r>
            <a:endParaRPr lang="en-US" sz="1100" dirty="0"/>
          </a:p>
        </p:txBody>
      </p:sp>
      <p:pic>
        <p:nvPicPr>
          <p:cNvPr id="20" name="Image 7" descr="/home/claude/sgbrand/ppt/assets/mk_cross.png">    </p:cNvPr>
          <p:cNvPicPr>
            <a:picLocks noChangeAspect="1"/>
          </p:cNvPicPr>
          <p:nvPr/>
        </p:nvPicPr>
        <p:blipFill>
          <a:blip r:embed="rId8"/>
          <a:stretch>
            <a:fillRect/>
          </a:stretch>
        </p:blipFill>
        <p:spPr>
          <a:xfrm>
            <a:off x="5029200" y="2111350"/>
            <a:ext cx="155448" cy="155448"/>
          </a:xfrm>
          <a:prstGeom prst="rect">
            <a:avLst/>
          </a:prstGeom>
        </p:spPr>
      </p:pic>
      <p:sp>
        <p:nvSpPr>
          <p:cNvPr id="21" name="Text 11"/>
          <p:cNvSpPr/>
          <p:nvPr/>
        </p:nvSpPr>
        <p:spPr>
          <a:xfrm>
            <a:off x="5321808" y="2056486"/>
            <a:ext cx="5486400" cy="822960"/>
          </a:xfrm>
          <a:prstGeom prst="rect">
            <a:avLst/>
          </a:prstGeom>
          <a:noFill/>
          <a:ln/>
        </p:spPr>
        <p:txBody>
          <a:bodyPr wrap="square" lIns="0" tIns="0" rIns="0" bIns="0" rtlCol="0" anchor="t"/>
          <a:lstStyle/>
          <a:p>
            <a:pPr indent="0" marL="0">
              <a:lnSpc>
                <a:spcPts val="1450"/>
              </a:lnSpc>
              <a:buNone/>
            </a:pPr>
            <a:r>
              <a:rPr lang="en-US" sz="1100" dirty="0">
                <a:solidFill>
                  <a:srgbClr val="3F3F46"/>
                </a:solidFill>
                <a:latin typeface="Calibri" pitchFamily="34" charset="0"/>
                <a:ea typeface="Calibri" pitchFamily="34" charset="-122"/>
                <a:cs typeface="Calibri" pitchFamily="34" charset="-120"/>
              </a:rPr>
              <a:t>Imply autonomous remediation happens without human command. The AI acts, the human commands, and every fix is reviewable and reversible.</a:t>
            </a:r>
            <a:endParaRPr lang="en-US" sz="1100" dirty="0"/>
          </a:p>
        </p:txBody>
      </p:sp>
      <p:pic>
        <p:nvPicPr>
          <p:cNvPr id="22" name="Image 8" descr="/home/claude/sgbrand/ppt/assets/mk_cross.png">    </p:cNvPr>
          <p:cNvPicPr>
            <a:picLocks noChangeAspect="1"/>
          </p:cNvPicPr>
          <p:nvPr/>
        </p:nvPicPr>
        <p:blipFill>
          <a:blip r:embed="rId9"/>
          <a:stretch>
            <a:fillRect/>
          </a:stretch>
        </p:blipFill>
        <p:spPr>
          <a:xfrm>
            <a:off x="5029200" y="2656332"/>
            <a:ext cx="155448" cy="155448"/>
          </a:xfrm>
          <a:prstGeom prst="rect">
            <a:avLst/>
          </a:prstGeom>
        </p:spPr>
      </p:pic>
      <p:sp>
        <p:nvSpPr>
          <p:cNvPr id="23" name="Text 12"/>
          <p:cNvSpPr/>
          <p:nvPr/>
        </p:nvSpPr>
        <p:spPr>
          <a:xfrm>
            <a:off x="5321808" y="2601468"/>
            <a:ext cx="5486400" cy="822960"/>
          </a:xfrm>
          <a:prstGeom prst="rect">
            <a:avLst/>
          </a:prstGeom>
          <a:noFill/>
          <a:ln/>
        </p:spPr>
        <p:txBody>
          <a:bodyPr wrap="square" lIns="0" tIns="0" rIns="0" bIns="0" rtlCol="0" anchor="t"/>
          <a:lstStyle/>
          <a:p>
            <a:pPr indent="0" marL="0">
              <a:lnSpc>
                <a:spcPts val="1450"/>
              </a:lnSpc>
              <a:buNone/>
            </a:pPr>
            <a:r>
              <a:rPr lang="en-US" sz="1100" dirty="0">
                <a:solidFill>
                  <a:srgbClr val="3F3F46"/>
                </a:solidFill>
                <a:latin typeface="Calibri" pitchFamily="34" charset="0"/>
                <a:ea typeface="Calibri" pitchFamily="34" charset="-122"/>
                <a:cs typeface="Calibri" pitchFamily="34" charset="-120"/>
              </a:rPr>
              <a:t>Speed up, edit, or stage a demo in a way that misrepresents actual scan or remediation timing.</a:t>
            </a:r>
            <a:endParaRPr lang="en-US" sz="1100" dirty="0"/>
          </a:p>
        </p:txBody>
      </p:sp>
      <p:sp>
        <p:nvSpPr>
          <p:cNvPr id="24" name="Text 13"/>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25" name="Text 14"/>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23</a:t>
            </a:r>
            <a:endParaRPr lang="en-US" sz="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4480560" y="0"/>
            <a:ext cx="7711135" cy="6858000"/>
          </a:xfrm>
          <a:prstGeom prst="rect">
            <a:avLst/>
          </a:prstGeom>
          <a:solidFill>
            <a:srgbClr val="FAFAFA"/>
          </a:solidFill>
          <a:ln/>
        </p:spPr>
      </p:sp>
      <p:sp>
        <p:nvSpPr>
          <p:cNvPr id="3" name="Shape 1"/>
          <p:cNvSpPr/>
          <p:nvPr/>
        </p:nvSpPr>
        <p:spPr>
          <a:xfrm>
            <a:off x="4480560" y="0"/>
            <a:ext cx="0" cy="6858000"/>
          </a:xfrm>
          <a:prstGeom prst="line">
            <a:avLst/>
          </a:prstGeom>
          <a:noFill/>
          <a:ln w="9525">
            <a:solidFill>
              <a:srgbClr val="E4E4E7"/>
            </a:solidFill>
            <a:prstDash val="solid"/>
          </a:ln>
        </p:spPr>
      </p:sp>
      <p:sp>
        <p:nvSpPr>
          <p:cNvPr id="4" name="Text 2"/>
          <p:cNvSpPr/>
          <p:nvPr/>
        </p:nvSpPr>
        <p:spPr>
          <a:xfrm>
            <a:off x="914400" y="800100"/>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CO-MARKETING GUIDELINES</a:t>
            </a:r>
            <a:endParaRPr lang="en-US" sz="850" dirty="0"/>
          </a:p>
        </p:txBody>
      </p:sp>
      <p:pic>
        <p:nvPicPr>
          <p:cNvPr id="5" name="Image 0" descr="/home/claude/sgbrand/ppt/assets/h_appr.png">    </p:cNvPr>
          <p:cNvPicPr>
            <a:picLocks noChangeAspect="1"/>
          </p:cNvPicPr>
          <p:nvPr/>
        </p:nvPicPr>
        <p:blipFill>
          <a:blip r:embed="rId1"/>
          <a:stretch>
            <a:fillRect/>
          </a:stretch>
        </p:blipFill>
        <p:spPr>
          <a:xfrm>
            <a:off x="877824" y="1110996"/>
            <a:ext cx="1482725" cy="683617"/>
          </a:xfrm>
          <a:prstGeom prst="rect">
            <a:avLst/>
          </a:prstGeom>
        </p:spPr>
      </p:pic>
      <p:sp>
        <p:nvSpPr>
          <p:cNvPr id="6" name="Text 3"/>
          <p:cNvSpPr/>
          <p:nvPr/>
        </p:nvSpPr>
        <p:spPr>
          <a:xfrm>
            <a:off x="914400" y="2105509"/>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Anything that carries the Safeguard name or logo and will be published externally needs written approval before it ships: press releases, launch banners, marketplace listings, partner pages, decks, and video.</a:t>
            </a:r>
            <a:endParaRPr lang="en-US" sz="1150" dirty="0"/>
          </a:p>
        </p:txBody>
      </p:sp>
      <p:sp>
        <p:nvSpPr>
          <p:cNvPr id="7" name="Text 4"/>
          <p:cNvSpPr/>
          <p:nvPr/>
        </p:nvSpPr>
        <p:spPr>
          <a:xfrm>
            <a:off x="914400" y="3266924"/>
            <a:ext cx="3200400" cy="822960"/>
          </a:xfrm>
          <a:prstGeom prst="rect">
            <a:avLst/>
          </a:prstGeom>
          <a:noFill/>
          <a:ln/>
        </p:spPr>
        <p:txBody>
          <a:bodyPr wrap="square" lIns="0" tIns="0" rIns="0" bIns="0" rtlCol="0" anchor="t"/>
          <a:lstStyle/>
          <a:p>
            <a:pPr indent="0" marL="0">
              <a:lnSpc>
                <a:spcPts val="1541"/>
              </a:lnSpc>
              <a:buNone/>
            </a:pPr>
            <a:r>
              <a:rPr lang="en-US" sz="1150" dirty="0">
                <a:solidFill>
                  <a:srgbClr val="3F3F46"/>
                </a:solidFill>
                <a:latin typeface="Calibri" pitchFamily="34" charset="0"/>
                <a:ea typeface="Calibri" pitchFamily="34" charset="-122"/>
                <a:cs typeface="Calibri" pitchFamily="34" charset="-120"/>
              </a:rPr>
              <a:t>Allow time for review. Send the asset in the form it will be published in, with the claims you intend to make and the source for each.</a:t>
            </a:r>
            <a:endParaRPr lang="en-US" sz="1150" dirty="0"/>
          </a:p>
        </p:txBody>
      </p:sp>
      <p:sp>
        <p:nvSpPr>
          <p:cNvPr id="8" name="Text 5"/>
          <p:cNvSpPr/>
          <p:nvPr/>
        </p:nvSpPr>
        <p:spPr>
          <a:xfrm>
            <a:off x="914400" y="5097780"/>
            <a:ext cx="3200400" cy="731520"/>
          </a:xfrm>
          <a:prstGeom prst="rect">
            <a:avLst/>
          </a:prstGeom>
          <a:noFill/>
          <a:ln/>
        </p:spPr>
        <p:txBody>
          <a:bodyPr wrap="square" lIns="0" tIns="0" rIns="0" bIns="0" rtlCol="0" anchor="ctr"/>
          <a:lstStyle/>
          <a:p>
            <a:pPr indent="0" marL="0">
              <a:lnSpc>
                <a:spcPts val="1200"/>
              </a:lnSpc>
              <a:buNone/>
            </a:pPr>
            <a:r>
              <a:rPr lang="en-US" sz="800" dirty="0">
                <a:solidFill>
                  <a:srgbClr val="8E8E99"/>
                </a:solidFill>
                <a:latin typeface="Consolas" pitchFamily="34" charset="0"/>
                <a:ea typeface="Consolas" pitchFamily="34" charset="-122"/>
                <a:cs typeface="Consolas" pitchFamily="34" charset="-120"/>
              </a:rPr>
              <a:t>Brand assets and press kit  .  safeguard.sh</a:t>
            </a:r>
            <a:endParaRPr lang="en-US" sz="800" dirty="0"/>
          </a:p>
          <a:p>
            <a:pPr indent="0" marL="0">
              <a:lnSpc>
                <a:spcPts val="1200"/>
              </a:lnSpc>
              <a:buNone/>
            </a:pPr>
            <a:r>
              <a:rPr lang="en-US" sz="800" dirty="0">
                <a:solidFill>
                  <a:srgbClr val="8E8E99"/>
                </a:solidFill>
                <a:latin typeface="Consolas" pitchFamily="34" charset="0"/>
                <a:ea typeface="Consolas" pitchFamily="34" charset="-122"/>
                <a:cs typeface="Consolas" pitchFamily="34" charset="-120"/>
              </a:rPr>
              <a:t>Approvals  .  [add your Safeguard contact]</a:t>
            </a:r>
            <a:endParaRPr lang="en-US" sz="800" dirty="0"/>
          </a:p>
        </p:txBody>
      </p:sp>
      <p:pic>
        <p:nvPicPr>
          <p:cNvPr id="9" name="Image 1" descr="/home/claude/sgbrand/ppt/assets/p_appr.png">    </p:cNvPr>
          <p:cNvPicPr>
            <a:picLocks noChangeAspect="1"/>
          </p:cNvPicPr>
          <p:nvPr/>
        </p:nvPicPr>
        <p:blipFill>
          <a:blip r:embed="rId2"/>
          <a:stretch>
            <a:fillRect/>
          </a:stretch>
        </p:blipFill>
        <p:spPr>
          <a:xfrm>
            <a:off x="4480560" y="1829"/>
            <a:ext cx="7711135" cy="6854342"/>
          </a:xfrm>
          <a:prstGeom prst="rect">
            <a:avLst/>
          </a:prstGeom>
        </p:spPr>
      </p:pic>
      <p:sp>
        <p:nvSpPr>
          <p:cNvPr id="10" name="Text 6"/>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11" name="Text 7"/>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24</a:t>
            </a:r>
            <a:endParaRPr lang="en-US" sz="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p:bgPr>
    </p:bg>
    <p:spTree>
      <p:nvGrpSpPr>
        <p:cNvPr id="1" name=""/>
        <p:cNvGrpSpPr/>
        <p:nvPr/>
      </p:nvGrpSpPr>
      <p:grpSpPr>
        <a:xfrm>
          <a:off x="0" y="0"/>
          <a:ext cx="0" cy="0"/>
          <a:chOff x="0" y="0"/>
          <a:chExt cx="0" cy="0"/>
        </a:xfrm>
      </p:grpSpPr>
      <p:pic>
        <p:nvPicPr>
          <p:cNvPr id="2" name="Image 0" descr="/home/claude/sgbrand/ppt/assets/art_orbital.png">    </p:cNvPr>
          <p:cNvPicPr>
            <a:picLocks noChangeAspect="1"/>
          </p:cNvPicPr>
          <p:nvPr/>
        </p:nvPicPr>
        <p:blipFill>
          <a:blip r:embed="rId1"/>
          <a:stretch>
            <a:fillRect/>
          </a:stretch>
        </p:blipFill>
        <p:spPr>
          <a:xfrm>
            <a:off x="8339467" y="-457200"/>
            <a:ext cx="4583748" cy="4206240"/>
          </a:xfrm>
          <a:prstGeom prst="rect">
            <a:avLst/>
          </a:prstGeom>
        </p:spPr>
      </p:pic>
      <p:sp>
        <p:nvSpPr>
          <p:cNvPr id="3" name="Text 0"/>
          <p:cNvSpPr/>
          <p:nvPr/>
        </p:nvSpPr>
        <p:spPr>
          <a:xfrm>
            <a:off x="914400" y="2487168"/>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CO-MARKETING GUIDELINES  .  SECTION 01</a:t>
            </a:r>
            <a:endParaRPr lang="en-US" sz="850" dirty="0"/>
          </a:p>
        </p:txBody>
      </p:sp>
      <p:pic>
        <p:nvPicPr>
          <p:cNvPr id="4" name="Image 1" descr="/home/claude/sgbrand/ppt/assets/h_sec1.png">    </p:cNvPr>
          <p:cNvPicPr>
            <a:picLocks noChangeAspect="1"/>
          </p:cNvPicPr>
          <p:nvPr/>
        </p:nvPicPr>
        <p:blipFill>
          <a:blip r:embed="rId2"/>
          <a:stretch>
            <a:fillRect/>
          </a:stretch>
        </p:blipFill>
        <p:spPr>
          <a:xfrm>
            <a:off x="868680" y="2788920"/>
            <a:ext cx="1943894" cy="436860"/>
          </a:xfrm>
          <a:prstGeom prst="rect">
            <a:avLst/>
          </a:prstGeom>
        </p:spPr>
      </p:pic>
      <p:sp>
        <p:nvSpPr>
          <p:cNvPr id="5" name="Shape 1"/>
          <p:cNvSpPr/>
          <p:nvPr/>
        </p:nvSpPr>
        <p:spPr>
          <a:xfrm>
            <a:off x="914400" y="4041648"/>
            <a:ext cx="1737360" cy="32004"/>
          </a:xfrm>
          <a:prstGeom prst="rect">
            <a:avLst/>
          </a:prstGeom>
          <a:solidFill>
            <a:srgbClr val="7033FF"/>
          </a:solidFill>
          <a:ln/>
        </p:spPr>
      </p:sp>
      <p:sp>
        <p:nvSpPr>
          <p:cNvPr id="6" name="Text 2"/>
          <p:cNvSpPr/>
          <p:nvPr/>
        </p:nvSpPr>
        <p:spPr>
          <a:xfrm>
            <a:off x="914400" y="4261104"/>
            <a:ext cx="5669280" cy="365760"/>
          </a:xfrm>
          <a:prstGeom prst="rect">
            <a:avLst/>
          </a:prstGeom>
          <a:noFill/>
          <a:ln/>
        </p:spPr>
        <p:txBody>
          <a:bodyPr wrap="square" lIns="0" tIns="0" rIns="0" bIns="0" rtlCol="0" anchor="ctr"/>
          <a:lstStyle/>
          <a:p>
            <a:pPr indent="0" marL="0">
              <a:buNone/>
            </a:pPr>
            <a:r>
              <a:rPr lang="en-US" sz="1250" i="1" dirty="0">
                <a:solidFill>
                  <a:srgbClr val="52525B"/>
                </a:solidFill>
                <a:latin typeface="Calibri" pitchFamily="34" charset="0"/>
                <a:ea typeface="Calibri" pitchFamily="34" charset="-122"/>
                <a:cs typeface="Calibri" pitchFamily="34" charset="-120"/>
              </a:rPr>
              <a:t>How to write about Safeguard, and what not to claim.</a:t>
            </a:r>
            <a:endParaRPr lang="en-US" sz="1250" dirty="0"/>
          </a:p>
        </p:txBody>
      </p:sp>
      <p:sp>
        <p:nvSpPr>
          <p:cNvPr id="7" name="Text 3"/>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8" name="Text 4"/>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3</a:t>
            </a:r>
            <a:endParaRPr lang="en-US" sz="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914400" y="800100"/>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MESSAGING</a:t>
            </a:r>
            <a:endParaRPr lang="en-US" sz="850" dirty="0"/>
          </a:p>
        </p:txBody>
      </p:sp>
      <p:pic>
        <p:nvPicPr>
          <p:cNvPr id="3" name="Image 0" descr="/home/claude/sgbrand/ppt/assets/h_ref.png">    </p:cNvPr>
          <p:cNvPicPr>
            <a:picLocks noChangeAspect="1"/>
          </p:cNvPicPr>
          <p:nvPr/>
        </p:nvPicPr>
        <p:blipFill>
          <a:blip r:embed="rId1"/>
          <a:stretch>
            <a:fillRect/>
          </a:stretch>
        </p:blipFill>
        <p:spPr>
          <a:xfrm>
            <a:off x="877824" y="1110996"/>
            <a:ext cx="4067473" cy="354509"/>
          </a:xfrm>
          <a:prstGeom prst="rect">
            <a:avLst/>
          </a:prstGeom>
        </p:spPr>
      </p:pic>
      <p:sp>
        <p:nvSpPr>
          <p:cNvPr id="4" name="Shape 1"/>
          <p:cNvSpPr/>
          <p:nvPr/>
        </p:nvSpPr>
        <p:spPr>
          <a:xfrm>
            <a:off x="914400" y="1739825"/>
            <a:ext cx="10362895" cy="0"/>
          </a:xfrm>
          <a:prstGeom prst="line">
            <a:avLst/>
          </a:prstGeom>
          <a:noFill/>
          <a:ln w="9525">
            <a:solidFill>
              <a:srgbClr val="E4E4E7"/>
            </a:solidFill>
            <a:prstDash val="solid"/>
          </a:ln>
        </p:spPr>
      </p:sp>
      <p:pic>
        <p:nvPicPr>
          <p:cNvPr id="5" name="Image 1" descr="/home/claude/sgbrand/ppt/assets/mk_check.png">    </p:cNvPr>
          <p:cNvPicPr>
            <a:picLocks noChangeAspect="1"/>
          </p:cNvPicPr>
          <p:nvPr/>
        </p:nvPicPr>
        <p:blipFill>
          <a:blip r:embed="rId2"/>
          <a:stretch>
            <a:fillRect/>
          </a:stretch>
        </p:blipFill>
        <p:spPr>
          <a:xfrm>
            <a:off x="914400" y="2064437"/>
            <a:ext cx="173736" cy="173736"/>
          </a:xfrm>
          <a:prstGeom prst="rect">
            <a:avLst/>
          </a:prstGeom>
        </p:spPr>
      </p:pic>
      <p:sp>
        <p:nvSpPr>
          <p:cNvPr id="6" name="Text 2"/>
          <p:cNvSpPr/>
          <p:nvPr/>
        </p:nvSpPr>
        <p:spPr>
          <a:xfrm>
            <a:off x="1225296" y="2014145"/>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Write Safeguard, always. Never “SafeGuard”, “SAFEGUARD”, or lowercase “safeguard” in prose.</a:t>
            </a:r>
            <a:endParaRPr lang="en-US" sz="1250" dirty="0"/>
          </a:p>
        </p:txBody>
      </p:sp>
      <p:pic>
        <p:nvPicPr>
          <p:cNvPr id="7" name="Image 2" descr="/home/claude/sgbrand/ppt/assets/mk_check.png">    </p:cNvPr>
          <p:cNvPicPr>
            <a:picLocks noChangeAspect="1"/>
          </p:cNvPicPr>
          <p:nvPr/>
        </p:nvPicPr>
        <p:blipFill>
          <a:blip r:embed="rId3"/>
          <a:stretch>
            <a:fillRect/>
          </a:stretch>
        </p:blipFill>
        <p:spPr>
          <a:xfrm>
            <a:off x="914400" y="2562785"/>
            <a:ext cx="173736" cy="173736"/>
          </a:xfrm>
          <a:prstGeom prst="rect">
            <a:avLst/>
          </a:prstGeom>
        </p:spPr>
      </p:pic>
      <p:sp>
        <p:nvSpPr>
          <p:cNvPr id="8" name="Text 3"/>
          <p:cNvSpPr/>
          <p:nvPr/>
        </p:nvSpPr>
        <p:spPr>
          <a:xfrm>
            <a:off x="1225296" y="2512493"/>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On first external mention, name a product as “Safeguard &lt;Product&gt;”, for example Safeguard SBOM Studio or Safeguard Griffin AI. The product name may stand alone after that.</a:t>
            </a:r>
            <a:endParaRPr lang="en-US" sz="1250" dirty="0"/>
          </a:p>
        </p:txBody>
      </p:sp>
      <p:pic>
        <p:nvPicPr>
          <p:cNvPr id="9" name="Image 3" descr="/home/claude/sgbrand/ppt/assets/mk_check.png">    </p:cNvPr>
          <p:cNvPicPr>
            <a:picLocks noChangeAspect="1"/>
          </p:cNvPicPr>
          <p:nvPr/>
        </p:nvPicPr>
        <p:blipFill>
          <a:blip r:embed="rId4"/>
          <a:stretch>
            <a:fillRect/>
          </a:stretch>
        </p:blipFill>
        <p:spPr>
          <a:xfrm>
            <a:off x="914400" y="3061133"/>
            <a:ext cx="173736" cy="173736"/>
          </a:xfrm>
          <a:prstGeom prst="rect">
            <a:avLst/>
          </a:prstGeom>
        </p:spPr>
      </p:pic>
      <p:sp>
        <p:nvSpPr>
          <p:cNvPr id="10" name="Text 4"/>
          <p:cNvSpPr/>
          <p:nvPr/>
        </p:nvSpPr>
        <p:spPr>
          <a:xfrm>
            <a:off x="1225296" y="3010841"/>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Griffin AI is always two words, and is a technology name rather than a sub-brand. Model tiers take no additional styling: Griffin Lite, Griffin S, Griffin M, Griffin L, Griffin Zero.</a:t>
            </a:r>
            <a:endParaRPr lang="en-US" sz="1250" dirty="0"/>
          </a:p>
        </p:txBody>
      </p:sp>
      <p:pic>
        <p:nvPicPr>
          <p:cNvPr id="11" name="Image 4" descr="/home/claude/sgbrand/ppt/assets/mk_check.png">    </p:cNvPr>
          <p:cNvPicPr>
            <a:picLocks noChangeAspect="1"/>
          </p:cNvPicPr>
          <p:nvPr/>
        </p:nvPicPr>
        <p:blipFill>
          <a:blip r:embed="rId5"/>
          <a:stretch>
            <a:fillRect/>
          </a:stretch>
        </p:blipFill>
        <p:spPr>
          <a:xfrm>
            <a:off x="914400" y="3559481"/>
            <a:ext cx="173736" cy="173736"/>
          </a:xfrm>
          <a:prstGeom prst="rect">
            <a:avLst/>
          </a:prstGeom>
        </p:spPr>
      </p:pic>
      <p:sp>
        <p:nvSpPr>
          <p:cNvPr id="12" name="Text 5"/>
          <p:cNvSpPr/>
          <p:nvPr/>
        </p:nvSpPr>
        <p:spPr>
          <a:xfrm>
            <a:off x="1225296" y="3509189"/>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Follow the capitalization rules: Zero Day / Zero Days capitalized, zero-CVE and AI-native hyphenated and lowercase, software supply chain lowercase and unhyphenated.</a:t>
            </a:r>
            <a:endParaRPr lang="en-US" sz="1250" dirty="0"/>
          </a:p>
        </p:txBody>
      </p:sp>
      <p:pic>
        <p:nvPicPr>
          <p:cNvPr id="13" name="Image 5" descr="/home/claude/sgbrand/ppt/assets/mk_check.png">    </p:cNvPr>
          <p:cNvPicPr>
            <a:picLocks noChangeAspect="1"/>
          </p:cNvPicPr>
          <p:nvPr/>
        </p:nvPicPr>
        <p:blipFill>
          <a:blip r:embed="rId6"/>
          <a:stretch>
            <a:fillRect/>
          </a:stretch>
        </p:blipFill>
        <p:spPr>
          <a:xfrm>
            <a:off x="914400" y="4057829"/>
            <a:ext cx="173736" cy="173736"/>
          </a:xfrm>
          <a:prstGeom prst="rect">
            <a:avLst/>
          </a:prstGeom>
        </p:spPr>
      </p:pic>
      <p:sp>
        <p:nvSpPr>
          <p:cNvPr id="14" name="Text 6"/>
          <p:cNvSpPr/>
          <p:nvPr/>
        </p:nvSpPr>
        <p:spPr>
          <a:xfrm>
            <a:off x="1225296" y="4007537"/>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Set endpoints and domains lowercase in mono: safeguard.sh, app.safeguard.sh, mcp.safeguard.sh. CVE IDs and packages are mono too.</a:t>
            </a:r>
            <a:endParaRPr lang="en-US" sz="1250" dirty="0"/>
          </a:p>
        </p:txBody>
      </p:sp>
      <p:pic>
        <p:nvPicPr>
          <p:cNvPr id="15" name="Image 6" descr="/home/claude/sgbrand/ppt/assets/mk_check.png">    </p:cNvPr>
          <p:cNvPicPr>
            <a:picLocks noChangeAspect="1"/>
          </p:cNvPicPr>
          <p:nvPr/>
        </p:nvPicPr>
        <p:blipFill>
          <a:blip r:embed="rId7"/>
          <a:stretch>
            <a:fillRect/>
          </a:stretch>
        </p:blipFill>
        <p:spPr>
          <a:xfrm>
            <a:off x="914400" y="4556177"/>
            <a:ext cx="173736" cy="173736"/>
          </a:xfrm>
          <a:prstGeom prst="rect">
            <a:avLst/>
          </a:prstGeom>
        </p:spPr>
      </p:pic>
      <p:sp>
        <p:nvSpPr>
          <p:cNvPr id="16" name="Text 7"/>
          <p:cNvSpPr/>
          <p:nvPr/>
        </p:nvSpPr>
        <p:spPr>
          <a:xfrm>
            <a:off x="1225296" y="4505885"/>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Use descriptions from safeguard.sh, and one of the three canonical boilerplate lengths rather than a loose paraphrase.</a:t>
            </a:r>
            <a:endParaRPr lang="en-US" sz="1250" dirty="0"/>
          </a:p>
        </p:txBody>
      </p:sp>
      <p:sp>
        <p:nvSpPr>
          <p:cNvPr id="17" name="Text 8"/>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18" name="Text 9"/>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4</a:t>
            </a:r>
            <a:endParaRPr lang="en-US" sz="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914400" y="800100"/>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MESSAGING</a:t>
            </a:r>
            <a:endParaRPr lang="en-US" sz="850" dirty="0"/>
          </a:p>
        </p:txBody>
      </p:sp>
      <p:pic>
        <p:nvPicPr>
          <p:cNvPr id="3" name="Image 0" descr="/home/claude/sgbrand/ppt/assets/h_integ.png">    </p:cNvPr>
          <p:cNvPicPr>
            <a:picLocks noChangeAspect="1"/>
          </p:cNvPicPr>
          <p:nvPr/>
        </p:nvPicPr>
        <p:blipFill>
          <a:blip r:embed="rId1"/>
          <a:stretch>
            <a:fillRect/>
          </a:stretch>
        </p:blipFill>
        <p:spPr>
          <a:xfrm>
            <a:off x="877824" y="1110996"/>
            <a:ext cx="4826992" cy="354509"/>
          </a:xfrm>
          <a:prstGeom prst="rect">
            <a:avLst/>
          </a:prstGeom>
        </p:spPr>
      </p:pic>
      <p:sp>
        <p:nvSpPr>
          <p:cNvPr id="4" name="Shape 1"/>
          <p:cNvSpPr/>
          <p:nvPr/>
        </p:nvSpPr>
        <p:spPr>
          <a:xfrm>
            <a:off x="914400" y="1739825"/>
            <a:ext cx="10362895" cy="0"/>
          </a:xfrm>
          <a:prstGeom prst="line">
            <a:avLst/>
          </a:prstGeom>
          <a:noFill/>
          <a:ln w="9525">
            <a:solidFill>
              <a:srgbClr val="E4E4E7"/>
            </a:solidFill>
            <a:prstDash val="solid"/>
          </a:ln>
        </p:spPr>
      </p:sp>
      <p:pic>
        <p:nvPicPr>
          <p:cNvPr id="5" name="Image 1" descr="/home/claude/sgbrand/ppt/assets/mk_check.png">    </p:cNvPr>
          <p:cNvPicPr>
            <a:picLocks noChangeAspect="1"/>
          </p:cNvPicPr>
          <p:nvPr/>
        </p:nvPicPr>
        <p:blipFill>
          <a:blip r:embed="rId2"/>
          <a:stretch>
            <a:fillRect/>
          </a:stretch>
        </p:blipFill>
        <p:spPr>
          <a:xfrm>
            <a:off x="914400" y="2064437"/>
            <a:ext cx="173736" cy="173736"/>
          </a:xfrm>
          <a:prstGeom prst="rect">
            <a:avLst/>
          </a:prstGeom>
        </p:spPr>
      </p:pic>
      <p:sp>
        <p:nvSpPr>
          <p:cNvPr id="6" name="Text 2"/>
          <p:cNvSpPr/>
          <p:nvPr/>
        </p:nvSpPr>
        <p:spPr>
          <a:xfrm>
            <a:off x="1225296" y="2014145"/>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Describe the integration plainly and factually: “Integrates with Safeguard”, “Scans with Safeguard”, “Available on the Safeguard Marketplace”. Say what the integration actually does.</a:t>
            </a:r>
            <a:endParaRPr lang="en-US" sz="1250" dirty="0"/>
          </a:p>
        </p:txBody>
      </p:sp>
      <p:pic>
        <p:nvPicPr>
          <p:cNvPr id="7" name="Image 2" descr="/home/claude/sgbrand/ppt/assets/mk_check.png">    </p:cNvPr>
          <p:cNvPicPr>
            <a:picLocks noChangeAspect="1"/>
          </p:cNvPicPr>
          <p:nvPr/>
        </p:nvPicPr>
        <p:blipFill>
          <a:blip r:embed="rId3"/>
          <a:stretch>
            <a:fillRect/>
          </a:stretch>
        </p:blipFill>
        <p:spPr>
          <a:xfrm>
            <a:off x="914400" y="2562785"/>
            <a:ext cx="173736" cy="173736"/>
          </a:xfrm>
          <a:prstGeom prst="rect">
            <a:avLst/>
          </a:prstGeom>
        </p:spPr>
      </p:pic>
      <p:sp>
        <p:nvSpPr>
          <p:cNvPr id="8" name="Text 3"/>
          <p:cNvSpPr/>
          <p:nvPr/>
        </p:nvSpPr>
        <p:spPr>
          <a:xfrm>
            <a:off x="1225296" y="2512493"/>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Emphasize how your solution integrates and functions with Safeguard: the surface it meets engineers on (CLI, IDE, CI, MCP), the data exchanged, and the outcome for the customer.</a:t>
            </a:r>
            <a:endParaRPr lang="en-US" sz="1250" dirty="0"/>
          </a:p>
        </p:txBody>
      </p:sp>
      <p:pic>
        <p:nvPicPr>
          <p:cNvPr id="9" name="Image 3" descr="/home/claude/sgbrand/ppt/assets/mk_check.png">    </p:cNvPr>
          <p:cNvPicPr>
            <a:picLocks noChangeAspect="1"/>
          </p:cNvPicPr>
          <p:nvPr/>
        </p:nvPicPr>
        <p:blipFill>
          <a:blip r:embed="rId4"/>
          <a:stretch>
            <a:fillRect/>
          </a:stretch>
        </p:blipFill>
        <p:spPr>
          <a:xfrm>
            <a:off x="914400" y="3061133"/>
            <a:ext cx="173736" cy="173736"/>
          </a:xfrm>
          <a:prstGeom prst="rect">
            <a:avLst/>
          </a:prstGeom>
        </p:spPr>
      </p:pic>
      <p:sp>
        <p:nvSpPr>
          <p:cNvPr id="10" name="Text 4"/>
          <p:cNvSpPr/>
          <p:nvPr/>
        </p:nvSpPr>
        <p:spPr>
          <a:xfrm>
            <a:off x="1225296" y="3010841"/>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Use “Safeguard customer” to describe your relationship. Do not use “Safeguard partner” unless permission has been granted and a partner relationship has been contractually established.</a:t>
            </a:r>
            <a:endParaRPr lang="en-US" sz="1250" dirty="0"/>
          </a:p>
        </p:txBody>
      </p:sp>
      <p:pic>
        <p:nvPicPr>
          <p:cNvPr id="11" name="Image 4" descr="/home/claude/sgbrand/ppt/assets/mk_check.png">    </p:cNvPr>
          <p:cNvPicPr>
            <a:picLocks noChangeAspect="1"/>
          </p:cNvPicPr>
          <p:nvPr/>
        </p:nvPicPr>
        <p:blipFill>
          <a:blip r:embed="rId5"/>
          <a:stretch>
            <a:fillRect/>
          </a:stretch>
        </p:blipFill>
        <p:spPr>
          <a:xfrm>
            <a:off x="914400" y="3559481"/>
            <a:ext cx="173736" cy="173736"/>
          </a:xfrm>
          <a:prstGeom prst="rect">
            <a:avLst/>
          </a:prstGeom>
        </p:spPr>
      </p:pic>
      <p:sp>
        <p:nvSpPr>
          <p:cNvPr id="12" name="Text 5"/>
          <p:cNvSpPr/>
          <p:nvPr/>
        </p:nvSpPr>
        <p:spPr>
          <a:xfrm>
            <a:off x="1225296" y="3509189"/>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There is no separate “powered by” badge. Safeguard has exactly two logos, the monogram and the wordmark. Set any relationship phrase as plain text outside the logo clearspace.</a:t>
            </a:r>
            <a:endParaRPr lang="en-US" sz="1250" dirty="0"/>
          </a:p>
        </p:txBody>
      </p:sp>
      <p:pic>
        <p:nvPicPr>
          <p:cNvPr id="13" name="Image 5" descr="/home/claude/sgbrand/ppt/assets/mk_check.png">    </p:cNvPr>
          <p:cNvPicPr>
            <a:picLocks noChangeAspect="1"/>
          </p:cNvPicPr>
          <p:nvPr/>
        </p:nvPicPr>
        <p:blipFill>
          <a:blip r:embed="rId6"/>
          <a:stretch>
            <a:fillRect/>
          </a:stretch>
        </p:blipFill>
        <p:spPr>
          <a:xfrm>
            <a:off x="914400" y="4057829"/>
            <a:ext cx="173736" cy="173736"/>
          </a:xfrm>
          <a:prstGeom prst="rect">
            <a:avLst/>
          </a:prstGeom>
        </p:spPr>
      </p:pic>
      <p:sp>
        <p:nvSpPr>
          <p:cNvPr id="14" name="Text 6"/>
          <p:cNvSpPr/>
          <p:nvPr/>
        </p:nvSpPr>
        <p:spPr>
          <a:xfrm>
            <a:off x="1225296" y="4007537"/>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If you reach Safeguard through a marketplace, reseller, or channel partner, name that route rather than implying a direct relationship.</a:t>
            </a:r>
            <a:endParaRPr lang="en-US" sz="1250" dirty="0"/>
          </a:p>
        </p:txBody>
      </p:sp>
      <p:sp>
        <p:nvSpPr>
          <p:cNvPr id="15" name="Text 7"/>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16" name="Text 8"/>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5</a:t>
            </a:r>
            <a:endParaRPr lang="en-US" sz="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914400" y="800100"/>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MESSAGING</a:t>
            </a:r>
            <a:endParaRPr lang="en-US" sz="850" dirty="0"/>
          </a:p>
        </p:txBody>
      </p:sp>
      <p:pic>
        <p:nvPicPr>
          <p:cNvPr id="3" name="Image 0" descr="/home/claude/sgbrand/ppt/assets/h_gen.png">    </p:cNvPr>
          <p:cNvPicPr>
            <a:picLocks noChangeAspect="1"/>
          </p:cNvPicPr>
          <p:nvPr/>
        </p:nvPicPr>
        <p:blipFill>
          <a:blip r:embed="rId1"/>
          <a:stretch>
            <a:fillRect/>
          </a:stretch>
        </p:blipFill>
        <p:spPr>
          <a:xfrm>
            <a:off x="877824" y="1110996"/>
            <a:ext cx="1381125" cy="354509"/>
          </a:xfrm>
          <a:prstGeom prst="rect">
            <a:avLst/>
          </a:prstGeom>
        </p:spPr>
      </p:pic>
      <p:sp>
        <p:nvSpPr>
          <p:cNvPr id="4" name="Shape 1"/>
          <p:cNvSpPr/>
          <p:nvPr/>
        </p:nvSpPr>
        <p:spPr>
          <a:xfrm>
            <a:off x="914400" y="1739825"/>
            <a:ext cx="10362895" cy="0"/>
          </a:xfrm>
          <a:prstGeom prst="line">
            <a:avLst/>
          </a:prstGeom>
          <a:noFill/>
          <a:ln w="9525">
            <a:solidFill>
              <a:srgbClr val="E4E4E7"/>
            </a:solidFill>
            <a:prstDash val="solid"/>
          </a:ln>
        </p:spPr>
      </p:sp>
      <p:pic>
        <p:nvPicPr>
          <p:cNvPr id="5" name="Image 1" descr="/home/claude/sgbrand/ppt/assets/mk_check.png">    </p:cNvPr>
          <p:cNvPicPr>
            <a:picLocks noChangeAspect="1"/>
          </p:cNvPicPr>
          <p:nvPr/>
        </p:nvPicPr>
        <p:blipFill>
          <a:blip r:embed="rId2"/>
          <a:stretch>
            <a:fillRect/>
          </a:stretch>
        </p:blipFill>
        <p:spPr>
          <a:xfrm>
            <a:off x="914400" y="2064437"/>
            <a:ext cx="173736" cy="173736"/>
          </a:xfrm>
          <a:prstGeom prst="rect">
            <a:avLst/>
          </a:prstGeom>
        </p:spPr>
      </p:pic>
      <p:sp>
        <p:nvSpPr>
          <p:cNvPr id="6" name="Text 2"/>
          <p:cNvSpPr/>
          <p:nvPr/>
        </p:nvSpPr>
        <p:spPr>
          <a:xfrm>
            <a:off x="1225296" y="2014145"/>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Ensure your content is informative, accurate, and backed by reliable data, sources, and citations.</a:t>
            </a:r>
            <a:endParaRPr lang="en-US" sz="1250" dirty="0"/>
          </a:p>
        </p:txBody>
      </p:sp>
      <p:pic>
        <p:nvPicPr>
          <p:cNvPr id="7" name="Image 2" descr="/home/claude/sgbrand/ppt/assets/mk_check.png">    </p:cNvPr>
          <p:cNvPicPr>
            <a:picLocks noChangeAspect="1"/>
          </p:cNvPicPr>
          <p:nvPr/>
        </p:nvPicPr>
        <p:blipFill>
          <a:blip r:embed="rId3"/>
          <a:stretch>
            <a:fillRect/>
          </a:stretch>
        </p:blipFill>
        <p:spPr>
          <a:xfrm>
            <a:off x="914400" y="2562785"/>
            <a:ext cx="173736" cy="173736"/>
          </a:xfrm>
          <a:prstGeom prst="rect">
            <a:avLst/>
          </a:prstGeom>
        </p:spPr>
      </p:pic>
      <p:sp>
        <p:nvSpPr>
          <p:cNvPr id="8" name="Text 3"/>
          <p:cNvSpPr/>
          <p:nvPr/>
        </p:nvSpPr>
        <p:spPr>
          <a:xfrm>
            <a:off x="1225296" y="2512493"/>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Use clear, concise, technically precise language. Sentence case for headings and UI, never ALL-CAPS for emphasis (short mono labels only).</a:t>
            </a:r>
            <a:endParaRPr lang="en-US" sz="1250" dirty="0"/>
          </a:p>
        </p:txBody>
      </p:sp>
      <p:pic>
        <p:nvPicPr>
          <p:cNvPr id="9" name="Image 3" descr="/home/claude/sgbrand/ppt/assets/mk_check.png">    </p:cNvPr>
          <p:cNvPicPr>
            <a:picLocks noChangeAspect="1"/>
          </p:cNvPicPr>
          <p:nvPr/>
        </p:nvPicPr>
        <p:blipFill>
          <a:blip r:embed="rId4"/>
          <a:stretch>
            <a:fillRect/>
          </a:stretch>
        </p:blipFill>
        <p:spPr>
          <a:xfrm>
            <a:off x="914400" y="3061133"/>
            <a:ext cx="173736" cy="173736"/>
          </a:xfrm>
          <a:prstGeom prst="rect">
            <a:avLst/>
          </a:prstGeom>
        </p:spPr>
      </p:pic>
      <p:sp>
        <p:nvSpPr>
          <p:cNvPr id="10" name="Text 4"/>
          <p:cNvSpPr/>
          <p:nvPr/>
        </p:nvSpPr>
        <p:spPr>
          <a:xfrm>
            <a:off x="1225296" y="3010841"/>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Exclusively use visuals, illustrations, and branding elements for which you have obtained the necessary corporate authorization or explicit consent.</a:t>
            </a:r>
            <a:endParaRPr lang="en-US" sz="1250" dirty="0"/>
          </a:p>
        </p:txBody>
      </p:sp>
      <p:pic>
        <p:nvPicPr>
          <p:cNvPr id="11" name="Image 4" descr="/home/claude/sgbrand/ppt/assets/mk_check.png">    </p:cNvPr>
          <p:cNvPicPr>
            <a:picLocks noChangeAspect="1"/>
          </p:cNvPicPr>
          <p:nvPr/>
        </p:nvPicPr>
        <p:blipFill>
          <a:blip r:embed="rId5"/>
          <a:stretch>
            <a:fillRect/>
          </a:stretch>
        </p:blipFill>
        <p:spPr>
          <a:xfrm>
            <a:off x="914400" y="3559481"/>
            <a:ext cx="173736" cy="173736"/>
          </a:xfrm>
          <a:prstGeom prst="rect">
            <a:avLst/>
          </a:prstGeom>
        </p:spPr>
      </p:pic>
      <p:sp>
        <p:nvSpPr>
          <p:cNvPr id="12" name="Text 5"/>
          <p:cNvSpPr/>
          <p:nvPr/>
        </p:nvSpPr>
        <p:spPr>
          <a:xfrm>
            <a:off x="1225296" y="3509189"/>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Keep every claim about Safeguard accurate, current, and substantiated. Stats are point-in-time totals, so use the current snapshot and never round up.</a:t>
            </a:r>
            <a:endParaRPr lang="en-US" sz="1250" dirty="0"/>
          </a:p>
        </p:txBody>
      </p:sp>
      <p:pic>
        <p:nvPicPr>
          <p:cNvPr id="13" name="Image 5" descr="/home/claude/sgbrand/ppt/assets/mk_check.png">    </p:cNvPr>
          <p:cNvPicPr>
            <a:picLocks noChangeAspect="1"/>
          </p:cNvPicPr>
          <p:nvPr/>
        </p:nvPicPr>
        <p:blipFill>
          <a:blip r:embed="rId6"/>
          <a:stretch>
            <a:fillRect/>
          </a:stretch>
        </p:blipFill>
        <p:spPr>
          <a:xfrm>
            <a:off x="914400" y="4057829"/>
            <a:ext cx="173736" cy="173736"/>
          </a:xfrm>
          <a:prstGeom prst="rect">
            <a:avLst/>
          </a:prstGeom>
        </p:spPr>
      </p:pic>
      <p:sp>
        <p:nvSpPr>
          <p:cNvPr id="14" name="Text 6"/>
          <p:cNvSpPr/>
          <p:nvPr/>
        </p:nvSpPr>
        <p:spPr>
          <a:xfrm>
            <a:off x="1225296" y="4007537"/>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Reflect Safeguard's compliance and audit status honestly. Say “audit in progress” where that is the case rather than implying a completed certification.</a:t>
            </a:r>
            <a:endParaRPr lang="en-US" sz="1250" dirty="0"/>
          </a:p>
        </p:txBody>
      </p:sp>
      <p:pic>
        <p:nvPicPr>
          <p:cNvPr id="15" name="Image 6" descr="/home/claude/sgbrand/ppt/assets/mk_check.png">    </p:cNvPr>
          <p:cNvPicPr>
            <a:picLocks noChangeAspect="1"/>
          </p:cNvPicPr>
          <p:nvPr/>
        </p:nvPicPr>
        <p:blipFill>
          <a:blip r:embed="rId7"/>
          <a:stretch>
            <a:fillRect/>
          </a:stretch>
        </p:blipFill>
        <p:spPr>
          <a:xfrm>
            <a:off x="914400" y="4556177"/>
            <a:ext cx="173736" cy="173736"/>
          </a:xfrm>
          <a:prstGeom prst="rect">
            <a:avLst/>
          </a:prstGeom>
        </p:spPr>
      </p:pic>
      <p:sp>
        <p:nvSpPr>
          <p:cNvPr id="16" name="Text 7"/>
          <p:cNvSpPr/>
          <p:nvPr/>
        </p:nvSpPr>
        <p:spPr>
          <a:xfrm>
            <a:off x="1225296" y="4505885"/>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Obtain written approval from Safeguard before using any messaging or claims that deviate from these guidelines, and attribute any approved quote properly.</a:t>
            </a:r>
            <a:endParaRPr lang="en-US" sz="1250" dirty="0"/>
          </a:p>
        </p:txBody>
      </p:sp>
      <p:sp>
        <p:nvSpPr>
          <p:cNvPr id="17" name="Text 8"/>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18" name="Text 9"/>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6</a:t>
            </a:r>
            <a:endParaRPr lang="en-US" sz="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914400" y="800100"/>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MESSAGING  .  1 OF 2</a:t>
            </a:r>
            <a:endParaRPr lang="en-US" sz="850" dirty="0"/>
          </a:p>
        </p:txBody>
      </p:sp>
      <p:pic>
        <p:nvPicPr>
          <p:cNvPr id="3" name="Image 0" descr="/home/claude/sgbrand/ppt/assets/h_avoid.png">    </p:cNvPr>
          <p:cNvPicPr>
            <a:picLocks noChangeAspect="1"/>
          </p:cNvPicPr>
          <p:nvPr/>
        </p:nvPicPr>
        <p:blipFill>
          <a:blip r:embed="rId1"/>
          <a:stretch>
            <a:fillRect/>
          </a:stretch>
        </p:blipFill>
        <p:spPr>
          <a:xfrm>
            <a:off x="877824" y="1110996"/>
            <a:ext cx="1989336" cy="354509"/>
          </a:xfrm>
          <a:prstGeom prst="rect">
            <a:avLst/>
          </a:prstGeom>
        </p:spPr>
      </p:pic>
      <p:sp>
        <p:nvSpPr>
          <p:cNvPr id="4" name="Shape 1"/>
          <p:cNvSpPr/>
          <p:nvPr/>
        </p:nvSpPr>
        <p:spPr>
          <a:xfrm>
            <a:off x="914400" y="1739825"/>
            <a:ext cx="10362895" cy="0"/>
          </a:xfrm>
          <a:prstGeom prst="line">
            <a:avLst/>
          </a:prstGeom>
          <a:noFill/>
          <a:ln w="9525">
            <a:solidFill>
              <a:srgbClr val="E4E4E7"/>
            </a:solidFill>
            <a:prstDash val="solid"/>
          </a:ln>
        </p:spPr>
      </p:sp>
      <p:pic>
        <p:nvPicPr>
          <p:cNvPr id="5" name="Image 1" descr="/home/claude/sgbrand/ppt/assets/mk_cross.png">    </p:cNvPr>
          <p:cNvPicPr>
            <a:picLocks noChangeAspect="1"/>
          </p:cNvPicPr>
          <p:nvPr/>
        </p:nvPicPr>
        <p:blipFill>
          <a:blip r:embed="rId2"/>
          <a:stretch>
            <a:fillRect/>
          </a:stretch>
        </p:blipFill>
        <p:spPr>
          <a:xfrm>
            <a:off x="914400" y="2064437"/>
            <a:ext cx="173736" cy="173736"/>
          </a:xfrm>
          <a:prstGeom prst="rect">
            <a:avLst/>
          </a:prstGeom>
        </p:spPr>
      </p:pic>
      <p:sp>
        <p:nvSpPr>
          <p:cNvPr id="6" name="Text 2"/>
          <p:cNvSpPr/>
          <p:nvPr/>
        </p:nvSpPr>
        <p:spPr>
          <a:xfrm>
            <a:off x="1225296" y="2014145"/>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Using the words “partnership”, “strategic”, “developed with”, or “joined forces” with regard to your connection to Safeguard, unless contractually established.</a:t>
            </a:r>
            <a:endParaRPr lang="en-US" sz="1250" dirty="0"/>
          </a:p>
        </p:txBody>
      </p:sp>
      <p:pic>
        <p:nvPicPr>
          <p:cNvPr id="7" name="Image 2" descr="/home/claude/sgbrand/ppt/assets/mk_cross.png">    </p:cNvPr>
          <p:cNvPicPr>
            <a:picLocks noChangeAspect="1"/>
          </p:cNvPicPr>
          <p:nvPr/>
        </p:nvPicPr>
        <p:blipFill>
          <a:blip r:embed="rId3"/>
          <a:stretch>
            <a:fillRect/>
          </a:stretch>
        </p:blipFill>
        <p:spPr>
          <a:xfrm>
            <a:off x="914400" y="2562785"/>
            <a:ext cx="173736" cy="173736"/>
          </a:xfrm>
          <a:prstGeom prst="rect">
            <a:avLst/>
          </a:prstGeom>
        </p:spPr>
      </p:pic>
      <p:sp>
        <p:nvSpPr>
          <p:cNvPr id="8" name="Text 3"/>
          <p:cNvSpPr/>
          <p:nvPr/>
        </p:nvSpPr>
        <p:spPr>
          <a:xfrm>
            <a:off x="1225296" y="2512493"/>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Incorporating “Safeguard” or “Griffin” in your product name, domain name, mobile app title, or social media handle.</a:t>
            </a:r>
            <a:endParaRPr lang="en-US" sz="1250" dirty="0"/>
          </a:p>
        </p:txBody>
      </p:sp>
      <p:pic>
        <p:nvPicPr>
          <p:cNvPr id="9" name="Image 3" descr="/home/claude/sgbrand/ppt/assets/mk_cross.png">    </p:cNvPr>
          <p:cNvPicPr>
            <a:picLocks noChangeAspect="1"/>
          </p:cNvPicPr>
          <p:nvPr/>
        </p:nvPicPr>
        <p:blipFill>
          <a:blip r:embed="rId4"/>
          <a:stretch>
            <a:fillRect/>
          </a:stretch>
        </p:blipFill>
        <p:spPr>
          <a:xfrm>
            <a:off x="914400" y="3061133"/>
            <a:ext cx="173736" cy="173736"/>
          </a:xfrm>
          <a:prstGeom prst="rect">
            <a:avLst/>
          </a:prstGeom>
        </p:spPr>
      </p:pic>
      <p:sp>
        <p:nvSpPr>
          <p:cNvPr id="10" name="Text 4"/>
          <p:cNvSpPr/>
          <p:nvPr/>
        </p:nvSpPr>
        <p:spPr>
          <a:xfrm>
            <a:off x="1225296" y="3010841"/>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Making false, misleading, or exaggerated claims about Safeguard's products, services, capabilities, or your relationship with the company.</a:t>
            </a:r>
            <a:endParaRPr lang="en-US" sz="1250" dirty="0"/>
          </a:p>
        </p:txBody>
      </p:sp>
      <p:pic>
        <p:nvPicPr>
          <p:cNvPr id="11" name="Image 4" descr="/home/claude/sgbrand/ppt/assets/mk_cross.png">    </p:cNvPr>
          <p:cNvPicPr>
            <a:picLocks noChangeAspect="1"/>
          </p:cNvPicPr>
          <p:nvPr/>
        </p:nvPicPr>
        <p:blipFill>
          <a:blip r:embed="rId5"/>
          <a:stretch>
            <a:fillRect/>
          </a:stretch>
        </p:blipFill>
        <p:spPr>
          <a:xfrm>
            <a:off x="914400" y="3559481"/>
            <a:ext cx="173736" cy="173736"/>
          </a:xfrm>
          <a:prstGeom prst="rect">
            <a:avLst/>
          </a:prstGeom>
        </p:spPr>
      </p:pic>
      <p:sp>
        <p:nvSpPr>
          <p:cNvPr id="12" name="Text 5"/>
          <p:cNvSpPr/>
          <p:nvPr/>
        </p:nvSpPr>
        <p:spPr>
          <a:xfrm>
            <a:off x="1225296" y="3509189"/>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Attaching a tagline, product name, or “AI” to the Safeguard logo, or inventing a “secured by” badge, seal, or third mark of any kind.</a:t>
            </a:r>
            <a:endParaRPr lang="en-US" sz="1250" dirty="0"/>
          </a:p>
        </p:txBody>
      </p:sp>
      <p:pic>
        <p:nvPicPr>
          <p:cNvPr id="13" name="Image 5" descr="/home/claude/sgbrand/ppt/assets/mk_cross.png">    </p:cNvPr>
          <p:cNvPicPr>
            <a:picLocks noChangeAspect="1"/>
          </p:cNvPicPr>
          <p:nvPr/>
        </p:nvPicPr>
        <p:blipFill>
          <a:blip r:embed="rId6"/>
          <a:stretch>
            <a:fillRect/>
          </a:stretch>
        </p:blipFill>
        <p:spPr>
          <a:xfrm>
            <a:off x="914400" y="4057829"/>
            <a:ext cx="173736" cy="173736"/>
          </a:xfrm>
          <a:prstGeom prst="rect">
            <a:avLst/>
          </a:prstGeom>
        </p:spPr>
      </p:pic>
      <p:sp>
        <p:nvSpPr>
          <p:cNvPr id="14" name="Text 6"/>
          <p:cNvSpPr/>
          <p:nvPr/>
        </p:nvSpPr>
        <p:spPr>
          <a:xfrm>
            <a:off x="1225296" y="4007537"/>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Absolute or fear-based claims: unhackable, bulletproof, 100% secure, threat-proof, silver bullet. Safeguard never promises perfect security.</a:t>
            </a:r>
            <a:endParaRPr lang="en-US" sz="1250" dirty="0"/>
          </a:p>
        </p:txBody>
      </p:sp>
      <p:pic>
        <p:nvPicPr>
          <p:cNvPr id="15" name="Image 6" descr="/home/claude/sgbrand/ppt/assets/mk_cross.png">    </p:cNvPr>
          <p:cNvPicPr>
            <a:picLocks noChangeAspect="1"/>
          </p:cNvPicPr>
          <p:nvPr/>
        </p:nvPicPr>
        <p:blipFill>
          <a:blip r:embed="rId7"/>
          <a:stretch>
            <a:fillRect/>
          </a:stretch>
        </p:blipFill>
        <p:spPr>
          <a:xfrm>
            <a:off x="914400" y="4556177"/>
            <a:ext cx="173736" cy="173736"/>
          </a:xfrm>
          <a:prstGeom prst="rect">
            <a:avLst/>
          </a:prstGeom>
        </p:spPr>
      </p:pic>
      <p:sp>
        <p:nvSpPr>
          <p:cNvPr id="16" name="Text 7"/>
          <p:cNvSpPr/>
          <p:nvPr/>
        </p:nvSpPr>
        <p:spPr>
          <a:xfrm>
            <a:off x="1225296" y="4505885"/>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Fear-selling: breach theatrics, countdown-to-catastrophe framing, “you're already breached”. The threat is dramatic, the voice stays level.</a:t>
            </a:r>
            <a:endParaRPr lang="en-US" sz="1250" dirty="0"/>
          </a:p>
        </p:txBody>
      </p:sp>
      <p:sp>
        <p:nvSpPr>
          <p:cNvPr id="17" name="Text 8"/>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18" name="Text 9"/>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7</a:t>
            </a:r>
            <a:endParaRPr lang="en-US" sz="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914400" y="800100"/>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MESSAGING  .  2 OF 2</a:t>
            </a:r>
            <a:endParaRPr lang="en-US" sz="850" dirty="0"/>
          </a:p>
        </p:txBody>
      </p:sp>
      <p:pic>
        <p:nvPicPr>
          <p:cNvPr id="3" name="Image 0" descr="/home/claude/sgbrand/ppt/assets/h_avoid.png">    </p:cNvPr>
          <p:cNvPicPr>
            <a:picLocks noChangeAspect="1"/>
          </p:cNvPicPr>
          <p:nvPr/>
        </p:nvPicPr>
        <p:blipFill>
          <a:blip r:embed="rId1"/>
          <a:stretch>
            <a:fillRect/>
          </a:stretch>
        </p:blipFill>
        <p:spPr>
          <a:xfrm>
            <a:off x="877824" y="1110996"/>
            <a:ext cx="1989336" cy="354509"/>
          </a:xfrm>
          <a:prstGeom prst="rect">
            <a:avLst/>
          </a:prstGeom>
        </p:spPr>
      </p:pic>
      <p:sp>
        <p:nvSpPr>
          <p:cNvPr id="4" name="Shape 1"/>
          <p:cNvSpPr/>
          <p:nvPr/>
        </p:nvSpPr>
        <p:spPr>
          <a:xfrm>
            <a:off x="914400" y="1739825"/>
            <a:ext cx="10362895" cy="0"/>
          </a:xfrm>
          <a:prstGeom prst="line">
            <a:avLst/>
          </a:prstGeom>
          <a:noFill/>
          <a:ln w="9525">
            <a:solidFill>
              <a:srgbClr val="E4E4E7"/>
            </a:solidFill>
            <a:prstDash val="solid"/>
          </a:ln>
        </p:spPr>
      </p:sp>
      <p:pic>
        <p:nvPicPr>
          <p:cNvPr id="5" name="Image 1" descr="/home/claude/sgbrand/ppt/assets/mk_cross.png">    </p:cNvPr>
          <p:cNvPicPr>
            <a:picLocks noChangeAspect="1"/>
          </p:cNvPicPr>
          <p:nvPr/>
        </p:nvPicPr>
        <p:blipFill>
          <a:blip r:embed="rId2"/>
          <a:stretch>
            <a:fillRect/>
          </a:stretch>
        </p:blipFill>
        <p:spPr>
          <a:xfrm>
            <a:off x="914400" y="2064437"/>
            <a:ext cx="173736" cy="173736"/>
          </a:xfrm>
          <a:prstGeom prst="rect">
            <a:avLst/>
          </a:prstGeom>
        </p:spPr>
      </p:pic>
      <p:sp>
        <p:nvSpPr>
          <p:cNvPr id="6" name="Text 2"/>
          <p:cNvSpPr/>
          <p:nvPr/>
        </p:nvSpPr>
        <p:spPr>
          <a:xfrm>
            <a:off x="1225296" y="2014145"/>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Naming Safeguard's competitors or building feature-table teardowns. Contrast the category, “legacy SCA”, and be specific about the difference.</a:t>
            </a:r>
            <a:endParaRPr lang="en-US" sz="1250" dirty="0"/>
          </a:p>
        </p:txBody>
      </p:sp>
      <p:pic>
        <p:nvPicPr>
          <p:cNvPr id="7" name="Image 2" descr="/home/claude/sgbrand/ppt/assets/mk_cross.png">    </p:cNvPr>
          <p:cNvPicPr>
            <a:picLocks noChangeAspect="1"/>
          </p:cNvPicPr>
          <p:nvPr/>
        </p:nvPicPr>
        <p:blipFill>
          <a:blip r:embed="rId3"/>
          <a:stretch>
            <a:fillRect/>
          </a:stretch>
        </p:blipFill>
        <p:spPr>
          <a:xfrm>
            <a:off x="914400" y="2562785"/>
            <a:ext cx="173736" cy="173736"/>
          </a:xfrm>
          <a:prstGeom prst="rect">
            <a:avLst/>
          </a:prstGeom>
        </p:spPr>
      </p:pic>
      <p:sp>
        <p:nvSpPr>
          <p:cNvPr id="8" name="Text 3"/>
          <p:cNvSpPr/>
          <p:nvPr/>
        </p:nvSpPr>
        <p:spPr>
          <a:xfrm>
            <a:off x="1225296" y="2512493"/>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Messaging that disparages, negatively compares, or characterizes Safeguard or its competitors in a negative light.</a:t>
            </a:r>
            <a:endParaRPr lang="en-US" sz="1250" dirty="0"/>
          </a:p>
        </p:txBody>
      </p:sp>
      <p:pic>
        <p:nvPicPr>
          <p:cNvPr id="9" name="Image 3" descr="/home/claude/sgbrand/ppt/assets/mk_cross.png">    </p:cNvPr>
          <p:cNvPicPr>
            <a:picLocks noChangeAspect="1"/>
          </p:cNvPicPr>
          <p:nvPr/>
        </p:nvPicPr>
        <p:blipFill>
          <a:blip r:embed="rId4"/>
          <a:stretch>
            <a:fillRect/>
          </a:stretch>
        </p:blipFill>
        <p:spPr>
          <a:xfrm>
            <a:off x="914400" y="3061133"/>
            <a:ext cx="173736" cy="173736"/>
          </a:xfrm>
          <a:prstGeom prst="rect">
            <a:avLst/>
          </a:prstGeom>
        </p:spPr>
      </p:pic>
      <p:sp>
        <p:nvSpPr>
          <p:cNvPr id="10" name="Text 4"/>
          <p:cNvSpPr/>
          <p:nvPr/>
        </p:nvSpPr>
        <p:spPr>
          <a:xfrm>
            <a:off x="1225296" y="3010841"/>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Hype and vague adjectives: revolutionary, game-changing, next-gen, robust, seamless, holistic, best-in-class.</a:t>
            </a:r>
            <a:endParaRPr lang="en-US" sz="1250" dirty="0"/>
          </a:p>
        </p:txBody>
      </p:sp>
      <p:pic>
        <p:nvPicPr>
          <p:cNvPr id="11" name="Image 4" descr="/home/claude/sgbrand/ppt/assets/mk_cross.png">    </p:cNvPr>
          <p:cNvPicPr>
            <a:picLocks noChangeAspect="1"/>
          </p:cNvPicPr>
          <p:nvPr/>
        </p:nvPicPr>
        <p:blipFill>
          <a:blip r:embed="rId5"/>
          <a:stretch>
            <a:fillRect/>
          </a:stretch>
        </p:blipFill>
        <p:spPr>
          <a:xfrm>
            <a:off x="914400" y="3559481"/>
            <a:ext cx="173736" cy="173736"/>
          </a:xfrm>
          <a:prstGeom prst="rect">
            <a:avLst/>
          </a:prstGeom>
        </p:spPr>
      </p:pic>
      <p:sp>
        <p:nvSpPr>
          <p:cNvPr id="12" name="Text 5"/>
          <p:cNvSpPr/>
          <p:nvPr/>
        </p:nvSpPr>
        <p:spPr>
          <a:xfrm>
            <a:off x="1225296" y="3509189"/>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Asserting superiority, “the best”, “the only”, “the leader”, without clear substantiation from independent third-party research.</a:t>
            </a:r>
            <a:endParaRPr lang="en-US" sz="1250" dirty="0"/>
          </a:p>
        </p:txBody>
      </p:sp>
      <p:pic>
        <p:nvPicPr>
          <p:cNvPr id="13" name="Image 5" descr="/home/claude/sgbrand/ppt/assets/mk_cross.png">    </p:cNvPr>
          <p:cNvPicPr>
            <a:picLocks noChangeAspect="1"/>
          </p:cNvPicPr>
          <p:nvPr/>
        </p:nvPicPr>
        <p:blipFill>
          <a:blip r:embed="rId6"/>
          <a:stretch>
            <a:fillRect/>
          </a:stretch>
        </p:blipFill>
        <p:spPr>
          <a:xfrm>
            <a:off x="914400" y="4057829"/>
            <a:ext cx="173736" cy="173736"/>
          </a:xfrm>
          <a:prstGeom prst="rect">
            <a:avLst/>
          </a:prstGeom>
        </p:spPr>
      </p:pic>
      <p:sp>
        <p:nvSpPr>
          <p:cNvPr id="14" name="Text 6"/>
          <p:cNvSpPr/>
          <p:nvPr/>
        </p:nvSpPr>
        <p:spPr>
          <a:xfrm>
            <a:off x="1225296" y="4007537"/>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Modifying, altering, or translating Safeguard's official messaging without prior written consent and proper review.</a:t>
            </a:r>
            <a:endParaRPr lang="en-US" sz="1250" dirty="0"/>
          </a:p>
        </p:txBody>
      </p:sp>
      <p:pic>
        <p:nvPicPr>
          <p:cNvPr id="15" name="Image 6" descr="/home/claude/sgbrand/ppt/assets/mk_cross.png">    </p:cNvPr>
          <p:cNvPicPr>
            <a:picLocks noChangeAspect="1"/>
          </p:cNvPicPr>
          <p:nvPr/>
        </p:nvPicPr>
        <p:blipFill>
          <a:blip r:embed="rId7"/>
          <a:stretch>
            <a:fillRect/>
          </a:stretch>
        </p:blipFill>
        <p:spPr>
          <a:xfrm>
            <a:off x="914400" y="4556177"/>
            <a:ext cx="173736" cy="173736"/>
          </a:xfrm>
          <a:prstGeom prst="rect">
            <a:avLst/>
          </a:prstGeom>
        </p:spPr>
      </p:pic>
      <p:sp>
        <p:nvSpPr>
          <p:cNvPr id="16" name="Text 7"/>
          <p:cNvSpPr/>
          <p:nvPr/>
        </p:nvSpPr>
        <p:spPr>
          <a:xfrm>
            <a:off x="1225296" y="4505885"/>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Disclosing personally identifiable information, or showing real customer findings, CVE results, SBOM contents, or scan output in demos.</a:t>
            </a:r>
            <a:endParaRPr lang="en-US" sz="1250" dirty="0"/>
          </a:p>
        </p:txBody>
      </p:sp>
      <p:pic>
        <p:nvPicPr>
          <p:cNvPr id="17" name="Image 7" descr="/home/claude/sgbrand/ppt/assets/mk_cross.png">    </p:cNvPr>
          <p:cNvPicPr>
            <a:picLocks noChangeAspect="1"/>
          </p:cNvPicPr>
          <p:nvPr/>
        </p:nvPicPr>
        <p:blipFill>
          <a:blip r:embed="rId8"/>
          <a:stretch>
            <a:fillRect/>
          </a:stretch>
        </p:blipFill>
        <p:spPr>
          <a:xfrm>
            <a:off x="914400" y="5054525"/>
            <a:ext cx="173736" cy="173736"/>
          </a:xfrm>
          <a:prstGeom prst="rect">
            <a:avLst/>
          </a:prstGeom>
        </p:spPr>
      </p:pic>
      <p:sp>
        <p:nvSpPr>
          <p:cNvPr id="18" name="Text 8"/>
          <p:cNvSpPr/>
          <p:nvPr/>
        </p:nvSpPr>
        <p:spPr>
          <a:xfrm>
            <a:off x="1225296" y="5004233"/>
            <a:ext cx="10051999" cy="475488"/>
          </a:xfrm>
          <a:prstGeom prst="rect">
            <a:avLst/>
          </a:prstGeom>
          <a:noFill/>
          <a:ln/>
        </p:spPr>
        <p:txBody>
          <a:bodyPr wrap="square" lIns="0" tIns="0" rIns="0" bIns="0" rtlCol="0" anchor="t"/>
          <a:lstStyle/>
          <a:p>
            <a:pPr indent="0" marL="0">
              <a:lnSpc>
                <a:spcPts val="1600"/>
              </a:lnSpc>
              <a:buNone/>
            </a:pPr>
            <a:r>
              <a:rPr lang="en-US" sz="1250" dirty="0">
                <a:solidFill>
                  <a:srgbClr val="3F3F46"/>
                </a:solidFill>
                <a:latin typeface="Calibri" pitchFamily="34" charset="0"/>
                <a:ea typeface="Calibri" pitchFamily="34" charset="-122"/>
                <a:cs typeface="Calibri" pitchFamily="34" charset="-120"/>
              </a:rPr>
              <a:t>Using Safeguard's messaging in a way that implies endorsement or sponsorship of your product.</a:t>
            </a:r>
            <a:endParaRPr lang="en-US" sz="1250" dirty="0"/>
          </a:p>
        </p:txBody>
      </p:sp>
      <p:sp>
        <p:nvSpPr>
          <p:cNvPr id="19" name="Text 9"/>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20" name="Text 10"/>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8</a:t>
            </a:r>
            <a:endParaRPr lang="en-US" sz="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p:bgPr>
    </p:bg>
    <p:spTree>
      <p:nvGrpSpPr>
        <p:cNvPr id="1" name=""/>
        <p:cNvGrpSpPr/>
        <p:nvPr/>
      </p:nvGrpSpPr>
      <p:grpSpPr>
        <a:xfrm>
          <a:off x="0" y="0"/>
          <a:ext cx="0" cy="0"/>
          <a:chOff x="0" y="0"/>
          <a:chExt cx="0" cy="0"/>
        </a:xfrm>
      </p:grpSpPr>
      <p:pic>
        <p:nvPicPr>
          <p:cNvPr id="2" name="Image 0" descr="/home/claude/sgbrand/ppt/assets/art_worm.png">    </p:cNvPr>
          <p:cNvPicPr>
            <a:picLocks noChangeAspect="1"/>
          </p:cNvPicPr>
          <p:nvPr/>
        </p:nvPicPr>
        <p:blipFill>
          <a:blip r:embed="rId1"/>
          <a:stretch>
            <a:fillRect/>
          </a:stretch>
        </p:blipFill>
        <p:spPr>
          <a:xfrm>
            <a:off x="7899050" y="-457200"/>
            <a:ext cx="5024166" cy="4206240"/>
          </a:xfrm>
          <a:prstGeom prst="rect">
            <a:avLst/>
          </a:prstGeom>
        </p:spPr>
      </p:pic>
      <p:sp>
        <p:nvSpPr>
          <p:cNvPr id="3" name="Text 0"/>
          <p:cNvSpPr/>
          <p:nvPr/>
        </p:nvSpPr>
        <p:spPr>
          <a:xfrm>
            <a:off x="914400" y="2487168"/>
            <a:ext cx="5486400" cy="219456"/>
          </a:xfrm>
          <a:prstGeom prst="rect">
            <a:avLst/>
          </a:prstGeom>
          <a:noFill/>
          <a:ln/>
        </p:spPr>
        <p:txBody>
          <a:bodyPr wrap="square" lIns="0" tIns="0" rIns="0" bIns="0" rtlCol="0" anchor="ctr"/>
          <a:lstStyle/>
          <a:p>
            <a:pPr indent="0" marL="0">
              <a:buNone/>
            </a:pPr>
            <a:r>
              <a:rPr lang="en-US" sz="850" b="1" spc="160" kern="0" dirty="0">
                <a:solidFill>
                  <a:srgbClr val="5A1FE0"/>
                </a:solidFill>
                <a:latin typeface="Consolas" pitchFamily="34" charset="0"/>
                <a:ea typeface="Consolas" pitchFamily="34" charset="-122"/>
                <a:cs typeface="Consolas" pitchFamily="34" charset="-120"/>
              </a:rPr>
              <a:t>CO-MARKETING GUIDELINES  .  SECTION 02</a:t>
            </a:r>
            <a:endParaRPr lang="en-US" sz="850" dirty="0"/>
          </a:p>
        </p:txBody>
      </p:sp>
      <p:pic>
        <p:nvPicPr>
          <p:cNvPr id="4" name="Image 1" descr="/home/claude/sgbrand/ppt/assets/h_sec2.png">    </p:cNvPr>
          <p:cNvPicPr>
            <a:picLocks noChangeAspect="1"/>
          </p:cNvPicPr>
          <p:nvPr/>
        </p:nvPicPr>
        <p:blipFill>
          <a:blip r:embed="rId2"/>
          <a:stretch>
            <a:fillRect/>
          </a:stretch>
        </p:blipFill>
        <p:spPr>
          <a:xfrm>
            <a:off x="868680" y="2788920"/>
            <a:ext cx="906363" cy="436860"/>
          </a:xfrm>
          <a:prstGeom prst="rect">
            <a:avLst/>
          </a:prstGeom>
        </p:spPr>
      </p:pic>
      <p:sp>
        <p:nvSpPr>
          <p:cNvPr id="5" name="Shape 1"/>
          <p:cNvSpPr/>
          <p:nvPr/>
        </p:nvSpPr>
        <p:spPr>
          <a:xfrm>
            <a:off x="914400" y="4041648"/>
            <a:ext cx="1737360" cy="32004"/>
          </a:xfrm>
          <a:prstGeom prst="rect">
            <a:avLst/>
          </a:prstGeom>
          <a:solidFill>
            <a:srgbClr val="7033FF"/>
          </a:solidFill>
          <a:ln/>
        </p:spPr>
      </p:sp>
      <p:sp>
        <p:nvSpPr>
          <p:cNvPr id="6" name="Text 2"/>
          <p:cNvSpPr/>
          <p:nvPr/>
        </p:nvSpPr>
        <p:spPr>
          <a:xfrm>
            <a:off x="914400" y="4261104"/>
            <a:ext cx="5669280" cy="365760"/>
          </a:xfrm>
          <a:prstGeom prst="rect">
            <a:avLst/>
          </a:prstGeom>
          <a:noFill/>
          <a:ln/>
        </p:spPr>
        <p:txBody>
          <a:bodyPr wrap="square" lIns="0" tIns="0" rIns="0" bIns="0" rtlCol="0" anchor="ctr"/>
          <a:lstStyle/>
          <a:p>
            <a:pPr indent="0" marL="0">
              <a:buNone/>
            </a:pPr>
            <a:r>
              <a:rPr lang="en-US" sz="1250" i="1" dirty="0">
                <a:solidFill>
                  <a:srgbClr val="52525B"/>
                </a:solidFill>
                <a:latin typeface="Calibri" pitchFamily="34" charset="0"/>
                <a:ea typeface="Calibri" pitchFamily="34" charset="-122"/>
                <a:cs typeface="Calibri" pitchFamily="34" charset="-120"/>
              </a:rPr>
              <a:t>The two marks, the attribution, and how partners may use them.</a:t>
            </a:r>
            <a:endParaRPr lang="en-US" sz="1250" dirty="0"/>
          </a:p>
        </p:txBody>
      </p:sp>
      <p:sp>
        <p:nvSpPr>
          <p:cNvPr id="7" name="Text 3"/>
          <p:cNvSpPr/>
          <p:nvPr/>
        </p:nvSpPr>
        <p:spPr>
          <a:xfrm>
            <a:off x="914400" y="6268212"/>
            <a:ext cx="4572000" cy="237744"/>
          </a:xfrm>
          <a:prstGeom prst="rect">
            <a:avLst/>
          </a:prstGeom>
          <a:noFill/>
          <a:ln/>
        </p:spPr>
        <p:txBody>
          <a:bodyPr wrap="square" lIns="0" tIns="0" rIns="0" bIns="0" rtlCol="0" anchor="ctr"/>
          <a:lstStyle/>
          <a:p>
            <a:pPr indent="0" marL="0">
              <a:buNone/>
            </a:pPr>
            <a:r>
              <a:rPr lang="en-US" sz="800" spc="140" kern="0" dirty="0">
                <a:solidFill>
                  <a:srgbClr val="8E8E99"/>
                </a:solidFill>
                <a:latin typeface="Consolas" pitchFamily="34" charset="0"/>
                <a:ea typeface="Consolas" pitchFamily="34" charset="-122"/>
                <a:cs typeface="Consolas" pitchFamily="34" charset="-120"/>
              </a:rPr>
              <a:t>Safeguard co-marketing guidelines</a:t>
            </a:r>
            <a:endParaRPr lang="en-US" sz="800" dirty="0"/>
          </a:p>
        </p:txBody>
      </p:sp>
      <p:sp>
        <p:nvSpPr>
          <p:cNvPr id="8" name="Text 4"/>
          <p:cNvSpPr/>
          <p:nvPr/>
        </p:nvSpPr>
        <p:spPr>
          <a:xfrm>
            <a:off x="10728655" y="6268212"/>
            <a:ext cx="548640" cy="237744"/>
          </a:xfrm>
          <a:prstGeom prst="rect">
            <a:avLst/>
          </a:prstGeom>
          <a:noFill/>
          <a:ln/>
        </p:spPr>
        <p:txBody>
          <a:bodyPr wrap="square" lIns="0" tIns="0" rIns="0" bIns="0" rtlCol="0" anchor="ctr"/>
          <a:lstStyle/>
          <a:p>
            <a:pPr algn="r" indent="0" marL="0">
              <a:buNone/>
            </a:pPr>
            <a:r>
              <a:rPr lang="en-US" sz="800" dirty="0">
                <a:solidFill>
                  <a:srgbClr val="8E8E99"/>
                </a:solidFill>
                <a:latin typeface="Consolas" pitchFamily="34" charset="0"/>
                <a:ea typeface="Consolas" pitchFamily="34" charset="-122"/>
                <a:cs typeface="Consolas" pitchFamily="34" charset="-120"/>
              </a:rPr>
              <a:t>9</a:t>
            </a:r>
            <a:endParaRPr lang="en-US" sz="8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24</Slides>
  <Notes>24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Safeguard Co-marketing Guidelines</dc:title>
  <dc:subject>PptxGenJS Presentation</dc:subject>
  <dc:creator>Safeguard</dc:creator>
  <cp:lastModifiedBy>Safeguard</cp:lastModifiedBy>
  <cp:revision>1</cp:revision>
  <dcterms:created xsi:type="dcterms:W3CDTF">2026-08-22T09:47:59Z</dcterms:created>
  <dcterms:modified xsi:type="dcterms:W3CDTF">2026-08-22T09:47:59Z</dcterms:modified>
</cp:coreProperties>
</file>